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1" r:id="rId3"/>
    <p:sldId id="272" r:id="rId4"/>
    <p:sldId id="261" r:id="rId5"/>
    <p:sldId id="259" r:id="rId6"/>
    <p:sldId id="263" r:id="rId7"/>
    <p:sldId id="277" r:id="rId8"/>
    <p:sldId id="278" r:id="rId9"/>
    <p:sldId id="262" r:id="rId10"/>
    <p:sldId id="273" r:id="rId11"/>
    <p:sldId id="274" r:id="rId12"/>
    <p:sldId id="275" r:id="rId13"/>
    <p:sldId id="266" r:id="rId14"/>
    <p:sldId id="267" r:id="rId15"/>
    <p:sldId id="268" r:id="rId16"/>
    <p:sldId id="280" r:id="rId17"/>
    <p:sldId id="281" r:id="rId1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B7A"/>
    <a:srgbClr val="02909E"/>
    <a:srgbClr val="2684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A119FB-955B-47E2-91DD-A829C88407F5}" v="2" dt="2023-10-09T20:38:08.206"/>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47" autoAdjust="0"/>
  </p:normalViewPr>
  <p:slideViewPr>
    <p:cSldViewPr snapToGrid="0">
      <p:cViewPr varScale="1">
        <p:scale>
          <a:sx n="80" d="100"/>
          <a:sy n="80" d="100"/>
        </p:scale>
        <p:origin x="782"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FAS LEVI SILVA" userId="117f7c6865c36901" providerId="LiveId" clId="{73A119FB-955B-47E2-91DD-A829C88407F5}"/>
    <pc:docChg chg="custSel addSld modSld sldOrd">
      <pc:chgData name="ELIFAS LEVI SILVA" userId="117f7c6865c36901" providerId="LiveId" clId="{73A119FB-955B-47E2-91DD-A829C88407F5}" dt="2023-10-09T20:40:00.504" v="43" actId="6549"/>
      <pc:docMkLst>
        <pc:docMk/>
      </pc:docMkLst>
      <pc:sldChg chg="addSp delSp modSp mod">
        <pc:chgData name="ELIFAS LEVI SILVA" userId="117f7c6865c36901" providerId="LiveId" clId="{73A119FB-955B-47E2-91DD-A829C88407F5}" dt="2023-10-09T20:33:42.417" v="1"/>
        <pc:sldMkLst>
          <pc:docMk/>
          <pc:sldMk cId="1639956553" sldId="259"/>
        </pc:sldMkLst>
        <pc:picChg chg="add mod">
          <ac:chgData name="ELIFAS LEVI SILVA" userId="117f7c6865c36901" providerId="LiveId" clId="{73A119FB-955B-47E2-91DD-A829C88407F5}" dt="2023-10-09T20:33:42.417" v="1"/>
          <ac:picMkLst>
            <pc:docMk/>
            <pc:sldMk cId="1639956553" sldId="259"/>
            <ac:picMk id="2" creationId="{48918AE7-3563-6DCB-F67C-CCB24A7EEECF}"/>
          </ac:picMkLst>
        </pc:picChg>
        <pc:picChg chg="del">
          <ac:chgData name="ELIFAS LEVI SILVA" userId="117f7c6865c36901" providerId="LiveId" clId="{73A119FB-955B-47E2-91DD-A829C88407F5}" dt="2023-10-09T20:33:33.174" v="0" actId="478"/>
          <ac:picMkLst>
            <pc:docMk/>
            <pc:sldMk cId="1639956553" sldId="259"/>
            <ac:picMk id="7" creationId="{807FBA4A-2A5E-AC99-1C51-E6DF5B72FC3E}"/>
          </ac:picMkLst>
        </pc:picChg>
      </pc:sldChg>
      <pc:sldChg chg="ord">
        <pc:chgData name="ELIFAS LEVI SILVA" userId="117f7c6865c36901" providerId="LiveId" clId="{73A119FB-955B-47E2-91DD-A829C88407F5}" dt="2023-10-09T20:38:12.839" v="4"/>
        <pc:sldMkLst>
          <pc:docMk/>
          <pc:sldMk cId="3747047865" sldId="268"/>
        </pc:sldMkLst>
      </pc:sldChg>
      <pc:sldChg chg="modSp add mod">
        <pc:chgData name="ELIFAS LEVI SILVA" userId="117f7c6865c36901" providerId="LiveId" clId="{73A119FB-955B-47E2-91DD-A829C88407F5}" dt="2023-10-09T20:40:00.504" v="43" actId="6549"/>
        <pc:sldMkLst>
          <pc:docMk/>
          <pc:sldMk cId="850243623" sldId="280"/>
        </pc:sldMkLst>
        <pc:spChg chg="mod">
          <ac:chgData name="ELIFAS LEVI SILVA" userId="117f7c6865c36901" providerId="LiveId" clId="{73A119FB-955B-47E2-91DD-A829C88407F5}" dt="2023-10-09T20:40:00.504" v="43" actId="6549"/>
          <ac:spMkLst>
            <pc:docMk/>
            <pc:sldMk cId="850243623" sldId="280"/>
            <ac:spMk id="6" creationId="{6F7F52E9-ECF3-290D-D8AE-0669E9A5747A}"/>
          </ac:spMkLst>
        </pc:spChg>
      </pc:sldChg>
      <pc:sldChg chg="add">
        <pc:chgData name="ELIFAS LEVI SILVA" userId="117f7c6865c36901" providerId="LiveId" clId="{73A119FB-955B-47E2-91DD-A829C88407F5}" dt="2023-10-09T20:38:08.206" v="2"/>
        <pc:sldMkLst>
          <pc:docMk/>
          <pc:sldMk cId="1770155301"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339DF4-34D7-4D74-AC9C-C01EC917D374}" type="datetimeFigureOut">
              <a:rPr lang="pt-BR" smtClean="0"/>
              <a:t>31/10/2023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327B3-FF8D-4BF5-BB07-00160D04CBBD}" type="slidenum">
              <a:rPr lang="pt-BR" smtClean="0"/>
              <a:t>‹nº›</a:t>
            </a:fld>
            <a:endParaRPr lang="pt-BR"/>
          </a:p>
        </p:txBody>
      </p:sp>
    </p:spTree>
    <p:extLst>
      <p:ext uri="{BB962C8B-B14F-4D97-AF65-F5344CB8AC3E}">
        <p14:creationId xmlns:p14="http://schemas.microsoft.com/office/powerpoint/2010/main" val="2238218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forbes.com.br/forbes-tech/2021/06/5-tendencias-de-ti-para-os-proximos-anos/" TargetMode="External"/><Relationship Id="rId3" Type="http://schemas.openxmlformats.org/officeDocument/2006/relationships/hyperlink" Target="https://g1.globo.com/hora1/noticia/2023/01/18/oportunidades-entenda-a-importancia-do-ensino-tecnico-na-vida-profissional.ghtml" TargetMode="External"/><Relationship Id="rId7" Type="http://schemas.openxmlformats.org/officeDocument/2006/relationships/hyperlink" Target="https://portal.fgv.br/artigos/panorama-uso-ti-brasil-2022"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cnnbrasil.com.br/economia/procura-por-profissionais-de-tecnologia-cresce-671-durante-a-pandemia/" TargetMode="External"/><Relationship Id="rId5" Type="http://schemas.openxmlformats.org/officeDocument/2006/relationships/hyperlink" Target="https://brasscom.org.br/estudo-da-brasscom-aponta-demanda-de-797-mil-profissionais-de-tecnologia-ate-2025/" TargetMode="External"/><Relationship Id="rId4" Type="http://schemas.openxmlformats.org/officeDocument/2006/relationships/hyperlink" Target="about:blank"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forbes.com.br/forbes-tech/2021/06/5-tendencias-de-ti-para-os-proximos-anos/" TargetMode="External"/><Relationship Id="rId3" Type="http://schemas.openxmlformats.org/officeDocument/2006/relationships/hyperlink" Target="https://g1.globo.com/hora1/noticia/2023/01/18/oportunidades-entenda-a-importancia-do-ensino-tecnico-na-vida-profissional.ghtml" TargetMode="External"/><Relationship Id="rId7" Type="http://schemas.openxmlformats.org/officeDocument/2006/relationships/hyperlink" Target="https://portal.fgv.br/artigos/panorama-uso-ti-brasil-2022"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cnnbrasil.com.br/economia/procura-por-profissionais-de-tecnologia-cresce-671-durante-a-pandemia/" TargetMode="External"/><Relationship Id="rId5" Type="http://schemas.openxmlformats.org/officeDocument/2006/relationships/hyperlink" Target="https://brasscom.org.br/estudo-da-brasscom-aponta-demanda-de-797-mil-profissionais-de-tecnologia-ate-2025/" TargetMode="External"/><Relationship Id="rId4" Type="http://schemas.openxmlformats.org/officeDocument/2006/relationships/hyperlink" Target="about:blank"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forbes.com.br/forbes-tech/2021/06/5-tendencias-de-ti-para-os-proximos-anos/" TargetMode="External"/><Relationship Id="rId3" Type="http://schemas.openxmlformats.org/officeDocument/2006/relationships/hyperlink" Target="https://g1.globo.com/hora1/noticia/2023/01/18/oportunidades-entenda-a-importancia-do-ensino-tecnico-na-vida-profissional.ghtml" TargetMode="External"/><Relationship Id="rId7" Type="http://schemas.openxmlformats.org/officeDocument/2006/relationships/hyperlink" Target="https://portal.fgv.br/artigos/panorama-uso-ti-brasil-2022"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cnnbrasil.com.br/economia/procura-por-profissionais-de-tecnologia-cresce-671-durante-a-pandemia/" TargetMode="External"/><Relationship Id="rId5" Type="http://schemas.openxmlformats.org/officeDocument/2006/relationships/hyperlink" Target="https://brasscom.org.br/estudo-da-brasscom-aponta-demanda-de-797-mil-profissionais-de-tecnologia-ate-2025/" TargetMode="External"/><Relationship Id="rId4" Type="http://schemas.openxmlformats.org/officeDocument/2006/relationships/hyperlink" Target="about:blan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bt.ifsp.edu.br/images/PORTARIA_PIVICT_35-2022.pdf"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ifsp.edu.br/component/content/article/124-assuntos/pesquisa/pesquisa-botao/163-editais-prp" TargetMode="External"/><Relationship Id="rId4" Type="http://schemas.openxmlformats.org/officeDocument/2006/relationships/hyperlink" Target="https://cbt.ifsp.edu.br/images/PORTARIA_PIBIFSP_34-2022.pdf"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bt.ifsp.edu.br/images/PORTARIA_PIVICT_35-2022.pdf"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ifsp.edu.br/component/content/article/124-assuntos/pesquisa/pesquisa-botao/163-editais-prp" TargetMode="External"/><Relationship Id="rId4" Type="http://schemas.openxmlformats.org/officeDocument/2006/relationships/hyperlink" Target="https://cbt.ifsp.edu.br/images/PORTARIA_PIBIFSP_34-2022.pdf"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forbes.com.br/forbes-tech/2021/06/5-tendencias-de-ti-para-os-proximos-anos/" TargetMode="External"/><Relationship Id="rId3" Type="http://schemas.openxmlformats.org/officeDocument/2006/relationships/hyperlink" Target="https://g1.globo.com/hora1/noticia/2023/01/18/oportunidades-entenda-a-importancia-do-ensino-tecnico-na-vida-profissional.ghtml" TargetMode="External"/><Relationship Id="rId7" Type="http://schemas.openxmlformats.org/officeDocument/2006/relationships/hyperlink" Target="https://portal.fgv.br/artigos/panorama-uso-ti-brasil-2022"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cnnbrasil.com.br/economia/procura-por-profissionais-de-tecnologia-cresce-671-durante-a-pandemia/" TargetMode="External"/><Relationship Id="rId5" Type="http://schemas.openxmlformats.org/officeDocument/2006/relationships/hyperlink" Target="https://brasscom.org.br/estudo-da-brasscom-aponta-demanda-de-797-mil-profissionais-de-tecnologia-ate-2025/" TargetMode="External"/><Relationship Id="rId4" Type="http://schemas.openxmlformats.org/officeDocument/2006/relationships/hyperlink" Target="about:blank"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forbes.com.br/forbes-tech/2021/06/5-tendencias-de-ti-para-os-proximos-anos/" TargetMode="External"/><Relationship Id="rId3" Type="http://schemas.openxmlformats.org/officeDocument/2006/relationships/hyperlink" Target="https://g1.globo.com/hora1/noticia/2023/01/18/oportunidades-entenda-a-importancia-do-ensino-tecnico-na-vida-profissional.ghtml" TargetMode="External"/><Relationship Id="rId7" Type="http://schemas.openxmlformats.org/officeDocument/2006/relationships/hyperlink" Target="https://portal.fgv.br/artigos/panorama-uso-ti-brasil-202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cnnbrasil.com.br/economia/procura-por-profissionais-de-tecnologia-cresce-671-durante-a-pandemia/" TargetMode="External"/><Relationship Id="rId5" Type="http://schemas.openxmlformats.org/officeDocument/2006/relationships/hyperlink" Target="https://brasscom.org.br/estudo-da-brasscom-aponta-demanda-de-797-mil-profissionais-de-tecnologia-ate-2025/" TargetMode="External"/><Relationship Id="rId4" Type="http://schemas.openxmlformats.org/officeDocument/2006/relationships/hyperlink" Target="about:blan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B5327B3-FF8D-4BF5-BB07-00160D04CBBD}" type="slidenum">
              <a:rPr lang="pt-BR" smtClean="0"/>
              <a:t>2</a:t>
            </a:fld>
            <a:endParaRPr lang="pt-BR"/>
          </a:p>
        </p:txBody>
      </p:sp>
    </p:spTree>
    <p:extLst>
      <p:ext uri="{BB962C8B-B14F-4D97-AF65-F5344CB8AC3E}">
        <p14:creationId xmlns:p14="http://schemas.microsoft.com/office/powerpoint/2010/main" val="3007434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Oportunidades: entenda a importância do ensino técnico na vida profissional | Hora 1 | G1 (globo.com)</a:t>
            </a:r>
            <a:endParaRPr lang="pt-BR" dirty="0"/>
          </a:p>
          <a:p>
            <a:pPr algn="l" fontAlgn="base"/>
            <a:r>
              <a:rPr lang="pt-BR" b="0" i="0" dirty="0">
                <a:solidFill>
                  <a:srgbClr val="333333"/>
                </a:solidFill>
                <a:effectLst/>
                <a:latin typeface="var(--font-family-book)"/>
              </a:rPr>
              <a:t>Segundo o Mapa do Trabalho, estudo realizado pelo Observatório Nacional da Indústria, o número de vagas para profissionais de nível técnico nas indústrias brasileiras deve crescer</a:t>
            </a:r>
            <a:r>
              <a:rPr lang="pt-BR" b="1" i="0" dirty="0">
                <a:solidFill>
                  <a:srgbClr val="333333"/>
                </a:solidFill>
                <a:effectLst/>
                <a:latin typeface="inherit"/>
              </a:rPr>
              <a:t> </a:t>
            </a:r>
            <a:r>
              <a:rPr lang="pt-BR" b="0" i="0" dirty="0">
                <a:solidFill>
                  <a:srgbClr val="333333"/>
                </a:solidFill>
                <a:effectLst/>
                <a:latin typeface="var(--font-family-book)"/>
              </a:rPr>
              <a:t>mais do que a média estimada para todas as ocupações do setor em 2023.</a:t>
            </a:r>
          </a:p>
          <a:p>
            <a:pPr algn="l" fontAlgn="base"/>
            <a:r>
              <a:rPr lang="pt-BR" b="0" i="0" dirty="0">
                <a:solidFill>
                  <a:srgbClr val="333333"/>
                </a:solidFill>
                <a:effectLst/>
                <a:latin typeface="var(--font-family-book)"/>
              </a:rPr>
              <a:t>A estimativa é de que até o fim do ano, os trabalhadores de nível técnico atuando nas indústrias do país sejam mais de 2 milhões. </a:t>
            </a:r>
            <a:r>
              <a:rPr lang="pt-BR" b="1" i="0" dirty="0">
                <a:solidFill>
                  <a:srgbClr val="333333"/>
                </a:solidFill>
                <a:effectLst/>
                <a:latin typeface="inherit"/>
              </a:rPr>
              <a:t>Quase 20% dos postos de trabalho</a:t>
            </a:r>
            <a:r>
              <a:rPr lang="pt-BR" b="0" i="0" dirty="0">
                <a:solidFill>
                  <a:srgbClr val="333333"/>
                </a:solidFill>
                <a:effectLst/>
                <a:latin typeface="var(--font-family-book)"/>
              </a:rPr>
              <a:t>. Ou seja, 1 em cada cinco empregos no setor industrial serão ocupados por quem concluiu uma escola técnica. Para preencher todas essas vagas, o Brasil precisa formar mais de 77 mil estudantes somente este ano.</a:t>
            </a:r>
          </a:p>
          <a:p>
            <a:pPr algn="l" fontAlgn="base"/>
            <a:r>
              <a:rPr lang="pt-BR" b="0" i="0" dirty="0">
                <a:solidFill>
                  <a:srgbClr val="333333"/>
                </a:solidFill>
                <a:effectLst/>
                <a:latin typeface="var(--font-family-book)"/>
              </a:rPr>
              <a:t>O Ronaldo tem apenas 20 anos, mas já foi promovido no trabalho. Ele acabou de concluir o curso técnico em logística e antes mesmo de se formar, passou de auxiliar de estoque para assistente logístico. Ele afirma que o estudo foi importante para sua carreira.</a:t>
            </a:r>
          </a:p>
          <a:p>
            <a:pPr algn="l" fontAlgn="base"/>
            <a:endParaRPr lang="pt-BR" b="0" i="0" dirty="0">
              <a:solidFill>
                <a:srgbClr val="333333"/>
              </a:solidFill>
              <a:effectLst/>
              <a:latin typeface="var(--font-family-book)"/>
            </a:endParaRPr>
          </a:p>
          <a:p>
            <a:pPr algn="l"/>
            <a:endParaRPr lang="pt-BR" b="0" i="0" dirty="0">
              <a:solidFill>
                <a:srgbClr val="000000"/>
              </a:solidFill>
              <a:effectLst/>
            </a:endParaRPr>
          </a:p>
          <a:p>
            <a:pPr algn="l"/>
            <a:r>
              <a:rPr lang="pt-BR" b="0" i="0" dirty="0">
                <a:solidFill>
                  <a:srgbClr val="000000"/>
                </a:solidFill>
                <a:effectLst/>
                <a:hlinkClick r:id="rId4"/>
              </a:rPr>
              <a:t>Segundo um estudo da </a:t>
            </a:r>
            <a:r>
              <a:rPr lang="pt-BR" b="0" i="0" dirty="0" err="1">
                <a:solidFill>
                  <a:srgbClr val="000000"/>
                </a:solidFill>
                <a:effectLst/>
                <a:hlinkClick r:id="rId4"/>
              </a:rPr>
              <a:t>Brasscom</a:t>
            </a:r>
            <a:r>
              <a:rPr lang="pt-BR" b="0" i="0" dirty="0">
                <a:solidFill>
                  <a:srgbClr val="000000"/>
                </a:solidFill>
                <a:effectLst/>
                <a:hlinkClick r:id="rId4"/>
              </a:rPr>
              <a:t>, as empresas de tecnologia demandam 797 mil talentos de 2021 a 2025, mas há um déficit anual de 106 mil profissionais de informática de nível médio no Brasil</a:t>
            </a:r>
            <a:r>
              <a:rPr lang="pt-BR" b="0" i="0" baseline="30000" dirty="0">
                <a:solidFill>
                  <a:srgbClr val="000000"/>
                </a:solidFill>
                <a:effectLst/>
                <a:hlinkClick r:id="rId5"/>
              </a:rPr>
              <a:t>1</a:t>
            </a:r>
            <a:r>
              <a:rPr lang="pt-BR" b="0" i="0" dirty="0">
                <a:solidFill>
                  <a:srgbClr val="000000"/>
                </a:solidFill>
                <a:effectLst/>
              </a:rPr>
              <a:t>. </a:t>
            </a:r>
            <a:r>
              <a:rPr lang="pt-BR" b="0" i="0" dirty="0">
                <a:solidFill>
                  <a:srgbClr val="000000"/>
                </a:solidFill>
                <a:effectLst/>
                <a:hlinkClick r:id="rId4"/>
              </a:rPr>
              <a:t>A procura por esses profissionais cresceu mais de 670% só em 2020, principalmente por desenvolvedores, analistas de sistemas e suporte</a:t>
            </a:r>
            <a:r>
              <a:rPr lang="pt-BR" b="0" i="0" baseline="30000" dirty="0">
                <a:solidFill>
                  <a:srgbClr val="000000"/>
                </a:solidFill>
                <a:effectLst/>
                <a:hlinkClick r:id="rId6"/>
              </a:rPr>
              <a:t>2</a:t>
            </a:r>
            <a:r>
              <a:rPr lang="pt-BR" b="0" i="0" dirty="0">
                <a:solidFill>
                  <a:srgbClr val="000000"/>
                </a:solidFill>
                <a:effectLst/>
              </a:rPr>
              <a:t>. </a:t>
            </a:r>
            <a:r>
              <a:rPr lang="pt-BR" b="0" i="0" dirty="0">
                <a:solidFill>
                  <a:srgbClr val="000000"/>
                </a:solidFill>
                <a:effectLst/>
                <a:hlinkClick r:id="rId4"/>
              </a:rPr>
              <a:t>Um relatório do </a:t>
            </a:r>
            <a:r>
              <a:rPr lang="pt-BR" b="0" i="0" dirty="0" err="1">
                <a:solidFill>
                  <a:srgbClr val="000000"/>
                </a:solidFill>
                <a:effectLst/>
                <a:hlinkClick r:id="rId4"/>
              </a:rPr>
              <a:t>FGVcia</a:t>
            </a:r>
            <a:r>
              <a:rPr lang="pt-BR" b="0" i="0" dirty="0">
                <a:solidFill>
                  <a:srgbClr val="000000"/>
                </a:solidFill>
                <a:effectLst/>
                <a:hlinkClick r:id="rId4"/>
              </a:rPr>
              <a:t> mostra que o Brasil tem cerca de 1,5 milhão de computadores pessoais e 230 milhões de smartphones em uso, o que indica um grande potencial para o mercado de TI</a:t>
            </a:r>
            <a:r>
              <a:rPr lang="pt-BR" b="0" i="0" baseline="30000" dirty="0">
                <a:solidFill>
                  <a:srgbClr val="000000"/>
                </a:solidFill>
                <a:effectLst/>
                <a:hlinkClick r:id="rId7"/>
              </a:rPr>
              <a:t>3</a:t>
            </a:r>
            <a:r>
              <a:rPr lang="pt-BR" b="0" i="0" dirty="0">
                <a:solidFill>
                  <a:srgbClr val="000000"/>
                </a:solidFill>
                <a:effectLst/>
              </a:rPr>
              <a:t>.</a:t>
            </a:r>
          </a:p>
          <a:p>
            <a:pPr algn="l"/>
            <a:endParaRPr lang="pt-BR" b="0" i="0" dirty="0">
              <a:solidFill>
                <a:srgbClr val="000000"/>
              </a:solidFill>
              <a:effectLst/>
            </a:endParaRPr>
          </a:p>
          <a:p>
            <a:pPr algn="l"/>
            <a:r>
              <a:rPr lang="pt-BR" b="0" i="0" dirty="0">
                <a:solidFill>
                  <a:srgbClr val="111111"/>
                </a:solidFill>
                <a:effectLst/>
                <a:latin typeface="-apple-system"/>
              </a:rPr>
              <a:t>A demanda por técnicos em informática no Brasil é alta e deve continuar a crescer nos próximos anos. </a:t>
            </a:r>
            <a:r>
              <a:rPr lang="pt-BR" b="0" i="0" dirty="0">
                <a:solidFill>
                  <a:srgbClr val="111111"/>
                </a:solidFill>
                <a:effectLst/>
                <a:latin typeface="-apple-system"/>
                <a:hlinkClick r:id="rId8"/>
              </a:rPr>
              <a:t>De acordo com a </a:t>
            </a:r>
            <a:r>
              <a:rPr lang="pt-BR" b="1" i="0" dirty="0">
                <a:solidFill>
                  <a:srgbClr val="111111"/>
                </a:solidFill>
                <a:effectLst/>
                <a:latin typeface="-apple-system"/>
                <a:hlinkClick r:id="rId8"/>
              </a:rPr>
              <a:t>32ª Pesquisa Anual do Uso de TI no Brasil</a:t>
            </a:r>
            <a:r>
              <a:rPr lang="pt-BR" b="0" i="0" dirty="0">
                <a:solidFill>
                  <a:srgbClr val="111111"/>
                </a:solidFill>
                <a:effectLst/>
                <a:latin typeface="-apple-system"/>
                <a:hlinkClick r:id="rId8"/>
              </a:rPr>
              <a:t> realizada pelo </a:t>
            </a:r>
            <a:r>
              <a:rPr lang="pt-BR" b="1" i="0" dirty="0">
                <a:solidFill>
                  <a:srgbClr val="111111"/>
                </a:solidFill>
                <a:effectLst/>
                <a:latin typeface="-apple-system"/>
                <a:hlinkClick r:id="rId8"/>
              </a:rPr>
              <a:t>Centro de Tecnologia de Informação Aplicada da Escola de Administração de Empresas de São Paulo da Fundação </a:t>
            </a:r>
            <a:r>
              <a:rPr lang="pt-BR" b="1" i="0" dirty="0" err="1">
                <a:solidFill>
                  <a:srgbClr val="111111"/>
                </a:solidFill>
                <a:effectLst/>
                <a:latin typeface="-apple-system"/>
                <a:hlinkClick r:id="rId8"/>
              </a:rPr>
              <a:t>Getulio</a:t>
            </a:r>
            <a:r>
              <a:rPr lang="pt-BR" b="1" i="0" dirty="0">
                <a:solidFill>
                  <a:srgbClr val="111111"/>
                </a:solidFill>
                <a:effectLst/>
                <a:latin typeface="-apple-system"/>
                <a:hlinkClick r:id="rId8"/>
              </a:rPr>
              <a:t> Vargas (</a:t>
            </a:r>
            <a:r>
              <a:rPr lang="pt-BR" b="1" i="0" dirty="0" err="1">
                <a:solidFill>
                  <a:srgbClr val="111111"/>
                </a:solidFill>
                <a:effectLst/>
                <a:latin typeface="-apple-system"/>
                <a:hlinkClick r:id="rId8"/>
              </a:rPr>
              <a:t>FGVcia</a:t>
            </a:r>
            <a:r>
              <a:rPr lang="pt-BR" b="1" i="0" dirty="0">
                <a:solidFill>
                  <a:srgbClr val="111111"/>
                </a:solidFill>
                <a:effectLst/>
                <a:latin typeface="-apple-system"/>
                <a:hlinkClick r:id="rId8"/>
              </a:rPr>
              <a:t>)</a:t>
            </a:r>
            <a:r>
              <a:rPr lang="pt-BR" b="0" i="0" dirty="0">
                <a:solidFill>
                  <a:srgbClr val="111111"/>
                </a:solidFill>
                <a:effectLst/>
                <a:latin typeface="-apple-system"/>
                <a:hlinkClick r:id="rId8"/>
              </a:rPr>
              <a:t>, o Brasil deve ultrapassar a marca de 200 milhões de computadores em uso ainda este ano, o que significa que teremos cerca de 9,4 máquinas para cada 10 habitantes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 </a:t>
            </a:r>
            <a:r>
              <a:rPr lang="pt-BR" b="0" i="0" dirty="0">
                <a:solidFill>
                  <a:srgbClr val="111111"/>
                </a:solidFill>
                <a:effectLst/>
                <a:latin typeface="-apple-system"/>
                <a:hlinkClick r:id="rId8"/>
              </a:rPr>
              <a:t>O estudo também destaca que, em 2021, o investimento rápido e estratégico em infraestrutura de TI entrou como aliado para enfrentar com sucesso a realidade imposta pela Covid-19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a:t>
            </a:r>
          </a:p>
          <a:p>
            <a:pPr algn="l"/>
            <a:r>
              <a:rPr lang="pt-BR" b="0" i="0" dirty="0">
                <a:solidFill>
                  <a:srgbClr val="111111"/>
                </a:solidFill>
                <a:effectLst/>
                <a:latin typeface="-apple-system"/>
              </a:rPr>
              <a:t>Além disso, o </a:t>
            </a:r>
            <a:r>
              <a:rPr lang="pt-BR" b="1" i="0" dirty="0">
                <a:solidFill>
                  <a:srgbClr val="111111"/>
                </a:solidFill>
                <a:effectLst/>
                <a:latin typeface="-apple-system"/>
              </a:rPr>
              <a:t>DT Index 2020 (Índice de Transformação Digital da Dell Technologies 2020)</a:t>
            </a:r>
            <a:r>
              <a:rPr lang="pt-BR" b="0" i="0" dirty="0">
                <a:solidFill>
                  <a:srgbClr val="111111"/>
                </a:solidFill>
                <a:effectLst/>
                <a:latin typeface="-apple-system"/>
              </a:rPr>
              <a:t> revelou que, do total de empresas instaladas no Brasil, </a:t>
            </a:r>
            <a:r>
              <a:rPr lang="pt-BR" b="1" i="0" dirty="0">
                <a:solidFill>
                  <a:srgbClr val="111111"/>
                </a:solidFill>
                <a:effectLst/>
                <a:latin typeface="-apple-system"/>
              </a:rPr>
              <a:t>87,5%</a:t>
            </a:r>
            <a:r>
              <a:rPr lang="pt-BR" b="0" i="0" dirty="0">
                <a:solidFill>
                  <a:srgbClr val="111111"/>
                </a:solidFill>
                <a:effectLst/>
                <a:latin typeface="-apple-system"/>
              </a:rPr>
              <a:t> realizaram alguma iniciativa voltada à transformação digital no ano passado. </a:t>
            </a:r>
            <a:r>
              <a:rPr lang="pt-BR" b="0" i="0" dirty="0">
                <a:solidFill>
                  <a:srgbClr val="111111"/>
                </a:solidFill>
                <a:effectLst/>
                <a:latin typeface="-apple-system"/>
                <a:hlinkClick r:id="rId8"/>
              </a:rPr>
              <a:t>O número ficou acima da média mundial, de 80%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 </a:t>
            </a:r>
            <a:r>
              <a:rPr lang="pt-BR" b="0" i="0" dirty="0">
                <a:solidFill>
                  <a:srgbClr val="111111"/>
                </a:solidFill>
                <a:effectLst/>
                <a:latin typeface="-apple-system"/>
                <a:hlinkClick r:id="rId8"/>
              </a:rPr>
              <a:t>Diante dos desafios impostos pelo distanciamento social e a massificação do trabalho remoto, muitas empresas se viram obrigadas a adequar as operações para se manterem competitivas no mercado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a:t>
            </a:r>
          </a:p>
          <a:p>
            <a:pPr algn="l"/>
            <a:r>
              <a:rPr lang="pt-BR" b="0" i="0" dirty="0">
                <a:solidFill>
                  <a:srgbClr val="111111"/>
                </a:solidFill>
                <a:effectLst/>
                <a:latin typeface="-apple-system"/>
              </a:rPr>
              <a:t>Com base nesses dados, é possível afirmar que a necessidade por técnicos em informática no Brasil continuará alta nos próximos anos. Ainda assim, é importante lembrar que o mercado está em constante evolução e que novas tecnologias podem surgir e mudar as demandas futuras.</a:t>
            </a:r>
          </a:p>
          <a:p>
            <a:pPr algn="l"/>
            <a:endParaRPr lang="pt-BR" b="0" i="0" dirty="0">
              <a:solidFill>
                <a:srgbClr val="000000"/>
              </a:solidFill>
              <a:effectLst/>
            </a:endParaRPr>
          </a:p>
          <a:p>
            <a:pPr algn="l" fontAlgn="base"/>
            <a:endParaRPr lang="pt-BR" b="0" i="0" dirty="0">
              <a:solidFill>
                <a:srgbClr val="333333"/>
              </a:solidFill>
              <a:effectLst/>
              <a:latin typeface="var(--font-family-book)"/>
            </a:endParaRPr>
          </a:p>
          <a:p>
            <a:endParaRPr lang="pt-BR" dirty="0"/>
          </a:p>
        </p:txBody>
      </p:sp>
      <p:sp>
        <p:nvSpPr>
          <p:cNvPr id="4" name="Espaço Reservado para Número de Slide 3"/>
          <p:cNvSpPr>
            <a:spLocks noGrp="1"/>
          </p:cNvSpPr>
          <p:nvPr>
            <p:ph type="sldNum" sz="quarter" idx="5"/>
          </p:nvPr>
        </p:nvSpPr>
        <p:spPr/>
        <p:txBody>
          <a:bodyPr/>
          <a:lstStyle/>
          <a:p>
            <a:fld id="{6B5327B3-FF8D-4BF5-BB07-00160D04CBBD}" type="slidenum">
              <a:rPr lang="pt-BR" smtClean="0"/>
              <a:t>5</a:t>
            </a:fld>
            <a:endParaRPr lang="pt-BR"/>
          </a:p>
        </p:txBody>
      </p:sp>
    </p:spTree>
    <p:extLst>
      <p:ext uri="{BB962C8B-B14F-4D97-AF65-F5344CB8AC3E}">
        <p14:creationId xmlns:p14="http://schemas.microsoft.com/office/powerpoint/2010/main" val="3122850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Oportunidades: entenda a importância do ensino técnico na vida profissional | Hora 1 | G1 (globo.com)</a:t>
            </a:r>
            <a:endParaRPr lang="pt-BR" dirty="0"/>
          </a:p>
          <a:p>
            <a:pPr algn="l" fontAlgn="base"/>
            <a:r>
              <a:rPr lang="pt-BR" b="0" i="0" dirty="0">
                <a:solidFill>
                  <a:srgbClr val="333333"/>
                </a:solidFill>
                <a:effectLst/>
                <a:latin typeface="var(--font-family-book)"/>
              </a:rPr>
              <a:t>Segundo o Mapa do Trabalho, estudo realizado pelo Observatório Nacional da Indústria, o número de vagas para profissionais de nível técnico nas indústrias brasileiras deve crescer</a:t>
            </a:r>
            <a:r>
              <a:rPr lang="pt-BR" b="1" i="0" dirty="0">
                <a:solidFill>
                  <a:srgbClr val="333333"/>
                </a:solidFill>
                <a:effectLst/>
                <a:latin typeface="inherit"/>
              </a:rPr>
              <a:t> </a:t>
            </a:r>
            <a:r>
              <a:rPr lang="pt-BR" b="0" i="0" dirty="0">
                <a:solidFill>
                  <a:srgbClr val="333333"/>
                </a:solidFill>
                <a:effectLst/>
                <a:latin typeface="var(--font-family-book)"/>
              </a:rPr>
              <a:t>mais do que a média estimada para todas as ocupações do setor em 2023.</a:t>
            </a:r>
          </a:p>
          <a:p>
            <a:pPr algn="l" fontAlgn="base"/>
            <a:r>
              <a:rPr lang="pt-BR" b="0" i="0" dirty="0">
                <a:solidFill>
                  <a:srgbClr val="333333"/>
                </a:solidFill>
                <a:effectLst/>
                <a:latin typeface="var(--font-family-book)"/>
              </a:rPr>
              <a:t>A estimativa é de que até o fim do ano, os trabalhadores de nível técnico atuando nas indústrias do país sejam mais de 2 milhões. </a:t>
            </a:r>
            <a:r>
              <a:rPr lang="pt-BR" b="1" i="0" dirty="0">
                <a:solidFill>
                  <a:srgbClr val="333333"/>
                </a:solidFill>
                <a:effectLst/>
                <a:latin typeface="inherit"/>
              </a:rPr>
              <a:t>Quase 20% dos postos de trabalho</a:t>
            </a:r>
            <a:r>
              <a:rPr lang="pt-BR" b="0" i="0" dirty="0">
                <a:solidFill>
                  <a:srgbClr val="333333"/>
                </a:solidFill>
                <a:effectLst/>
                <a:latin typeface="var(--font-family-book)"/>
              </a:rPr>
              <a:t>. Ou seja, 1 em cada cinco empregos no setor industrial serão ocupados por quem concluiu uma escola técnica. Para preencher todas essas vagas, o Brasil precisa formar mais de 77 mil estudantes somente este ano.</a:t>
            </a:r>
          </a:p>
          <a:p>
            <a:pPr algn="l" fontAlgn="base"/>
            <a:r>
              <a:rPr lang="pt-BR" b="0" i="0" dirty="0">
                <a:solidFill>
                  <a:srgbClr val="333333"/>
                </a:solidFill>
                <a:effectLst/>
                <a:latin typeface="var(--font-family-book)"/>
              </a:rPr>
              <a:t>O Ronaldo tem apenas 20 anos, mas já foi promovido no trabalho. Ele acabou de concluir o curso técnico em logística e antes mesmo de se formar, passou de auxiliar de estoque para assistente logístico. Ele afirma que o estudo foi importante para sua carreira.</a:t>
            </a:r>
          </a:p>
          <a:p>
            <a:pPr algn="l" fontAlgn="base"/>
            <a:endParaRPr lang="pt-BR" b="0" i="0" dirty="0">
              <a:solidFill>
                <a:srgbClr val="333333"/>
              </a:solidFill>
              <a:effectLst/>
              <a:latin typeface="var(--font-family-book)"/>
            </a:endParaRPr>
          </a:p>
          <a:p>
            <a:pPr algn="l"/>
            <a:endParaRPr lang="pt-BR" b="0" i="0" dirty="0">
              <a:solidFill>
                <a:srgbClr val="000000"/>
              </a:solidFill>
              <a:effectLst/>
            </a:endParaRPr>
          </a:p>
          <a:p>
            <a:pPr algn="l"/>
            <a:r>
              <a:rPr lang="pt-BR" b="0" i="0" dirty="0">
                <a:solidFill>
                  <a:srgbClr val="000000"/>
                </a:solidFill>
                <a:effectLst/>
                <a:hlinkClick r:id="rId4"/>
              </a:rPr>
              <a:t>Segundo um estudo da </a:t>
            </a:r>
            <a:r>
              <a:rPr lang="pt-BR" b="0" i="0" dirty="0" err="1">
                <a:solidFill>
                  <a:srgbClr val="000000"/>
                </a:solidFill>
                <a:effectLst/>
                <a:hlinkClick r:id="rId4"/>
              </a:rPr>
              <a:t>Brasscom</a:t>
            </a:r>
            <a:r>
              <a:rPr lang="pt-BR" b="0" i="0" dirty="0">
                <a:solidFill>
                  <a:srgbClr val="000000"/>
                </a:solidFill>
                <a:effectLst/>
                <a:hlinkClick r:id="rId4"/>
              </a:rPr>
              <a:t>, as empresas de tecnologia demandam 797 mil talentos de 2021 a 2025, mas há um déficit anual de 106 mil profissionais de informática de nível médio no Brasil</a:t>
            </a:r>
            <a:r>
              <a:rPr lang="pt-BR" b="0" i="0" baseline="30000" dirty="0">
                <a:solidFill>
                  <a:srgbClr val="000000"/>
                </a:solidFill>
                <a:effectLst/>
                <a:hlinkClick r:id="rId5"/>
              </a:rPr>
              <a:t>1</a:t>
            </a:r>
            <a:r>
              <a:rPr lang="pt-BR" b="0" i="0" dirty="0">
                <a:solidFill>
                  <a:srgbClr val="000000"/>
                </a:solidFill>
                <a:effectLst/>
              </a:rPr>
              <a:t>. </a:t>
            </a:r>
            <a:r>
              <a:rPr lang="pt-BR" b="0" i="0" dirty="0">
                <a:solidFill>
                  <a:srgbClr val="000000"/>
                </a:solidFill>
                <a:effectLst/>
                <a:hlinkClick r:id="rId4"/>
              </a:rPr>
              <a:t>A procura por esses profissionais cresceu mais de 670% só em 2020, principalmente por desenvolvedores, analistas de sistemas e suporte</a:t>
            </a:r>
            <a:r>
              <a:rPr lang="pt-BR" b="0" i="0" baseline="30000" dirty="0">
                <a:solidFill>
                  <a:srgbClr val="000000"/>
                </a:solidFill>
                <a:effectLst/>
                <a:hlinkClick r:id="rId6"/>
              </a:rPr>
              <a:t>2</a:t>
            </a:r>
            <a:r>
              <a:rPr lang="pt-BR" b="0" i="0" dirty="0">
                <a:solidFill>
                  <a:srgbClr val="000000"/>
                </a:solidFill>
                <a:effectLst/>
              </a:rPr>
              <a:t>. </a:t>
            </a:r>
            <a:r>
              <a:rPr lang="pt-BR" b="0" i="0" dirty="0">
                <a:solidFill>
                  <a:srgbClr val="000000"/>
                </a:solidFill>
                <a:effectLst/>
                <a:hlinkClick r:id="rId4"/>
              </a:rPr>
              <a:t>Um relatório do </a:t>
            </a:r>
            <a:r>
              <a:rPr lang="pt-BR" b="0" i="0" dirty="0" err="1">
                <a:solidFill>
                  <a:srgbClr val="000000"/>
                </a:solidFill>
                <a:effectLst/>
                <a:hlinkClick r:id="rId4"/>
              </a:rPr>
              <a:t>FGVcia</a:t>
            </a:r>
            <a:r>
              <a:rPr lang="pt-BR" b="0" i="0" dirty="0">
                <a:solidFill>
                  <a:srgbClr val="000000"/>
                </a:solidFill>
                <a:effectLst/>
                <a:hlinkClick r:id="rId4"/>
              </a:rPr>
              <a:t> mostra que o Brasil tem cerca de 1,5 milhão de computadores pessoais e 230 milhões de smartphones em uso, o que indica um grande potencial para o mercado de TI</a:t>
            </a:r>
            <a:r>
              <a:rPr lang="pt-BR" b="0" i="0" baseline="30000" dirty="0">
                <a:solidFill>
                  <a:srgbClr val="000000"/>
                </a:solidFill>
                <a:effectLst/>
                <a:hlinkClick r:id="rId7"/>
              </a:rPr>
              <a:t>3</a:t>
            </a:r>
            <a:r>
              <a:rPr lang="pt-BR" b="0" i="0" dirty="0">
                <a:solidFill>
                  <a:srgbClr val="000000"/>
                </a:solidFill>
                <a:effectLst/>
              </a:rPr>
              <a:t>.</a:t>
            </a:r>
          </a:p>
          <a:p>
            <a:pPr algn="l"/>
            <a:endParaRPr lang="pt-BR" b="0" i="0" dirty="0">
              <a:solidFill>
                <a:srgbClr val="000000"/>
              </a:solidFill>
              <a:effectLst/>
            </a:endParaRPr>
          </a:p>
          <a:p>
            <a:pPr algn="l"/>
            <a:r>
              <a:rPr lang="pt-BR" b="0" i="0" dirty="0">
                <a:solidFill>
                  <a:srgbClr val="111111"/>
                </a:solidFill>
                <a:effectLst/>
                <a:latin typeface="-apple-system"/>
              </a:rPr>
              <a:t>A demanda por técnicos em informática no Brasil é alta e deve continuar a crescer nos próximos anos. </a:t>
            </a:r>
            <a:r>
              <a:rPr lang="pt-BR" b="0" i="0" dirty="0">
                <a:solidFill>
                  <a:srgbClr val="111111"/>
                </a:solidFill>
                <a:effectLst/>
                <a:latin typeface="-apple-system"/>
                <a:hlinkClick r:id="rId8"/>
              </a:rPr>
              <a:t>De acordo com a </a:t>
            </a:r>
            <a:r>
              <a:rPr lang="pt-BR" b="1" i="0" dirty="0">
                <a:solidFill>
                  <a:srgbClr val="111111"/>
                </a:solidFill>
                <a:effectLst/>
                <a:latin typeface="-apple-system"/>
                <a:hlinkClick r:id="rId8"/>
              </a:rPr>
              <a:t>32ª Pesquisa Anual do Uso de TI no Brasil</a:t>
            </a:r>
            <a:r>
              <a:rPr lang="pt-BR" b="0" i="0" dirty="0">
                <a:solidFill>
                  <a:srgbClr val="111111"/>
                </a:solidFill>
                <a:effectLst/>
                <a:latin typeface="-apple-system"/>
                <a:hlinkClick r:id="rId8"/>
              </a:rPr>
              <a:t> realizada pelo </a:t>
            </a:r>
            <a:r>
              <a:rPr lang="pt-BR" b="1" i="0" dirty="0">
                <a:solidFill>
                  <a:srgbClr val="111111"/>
                </a:solidFill>
                <a:effectLst/>
                <a:latin typeface="-apple-system"/>
                <a:hlinkClick r:id="rId8"/>
              </a:rPr>
              <a:t>Centro de Tecnologia de Informação Aplicada da Escola de Administração de Empresas de São Paulo da Fundação </a:t>
            </a:r>
            <a:r>
              <a:rPr lang="pt-BR" b="1" i="0" dirty="0" err="1">
                <a:solidFill>
                  <a:srgbClr val="111111"/>
                </a:solidFill>
                <a:effectLst/>
                <a:latin typeface="-apple-system"/>
                <a:hlinkClick r:id="rId8"/>
              </a:rPr>
              <a:t>Getulio</a:t>
            </a:r>
            <a:r>
              <a:rPr lang="pt-BR" b="1" i="0" dirty="0">
                <a:solidFill>
                  <a:srgbClr val="111111"/>
                </a:solidFill>
                <a:effectLst/>
                <a:latin typeface="-apple-system"/>
                <a:hlinkClick r:id="rId8"/>
              </a:rPr>
              <a:t> Vargas (</a:t>
            </a:r>
            <a:r>
              <a:rPr lang="pt-BR" b="1" i="0" dirty="0" err="1">
                <a:solidFill>
                  <a:srgbClr val="111111"/>
                </a:solidFill>
                <a:effectLst/>
                <a:latin typeface="-apple-system"/>
                <a:hlinkClick r:id="rId8"/>
              </a:rPr>
              <a:t>FGVcia</a:t>
            </a:r>
            <a:r>
              <a:rPr lang="pt-BR" b="1" i="0" dirty="0">
                <a:solidFill>
                  <a:srgbClr val="111111"/>
                </a:solidFill>
                <a:effectLst/>
                <a:latin typeface="-apple-system"/>
                <a:hlinkClick r:id="rId8"/>
              </a:rPr>
              <a:t>)</a:t>
            </a:r>
            <a:r>
              <a:rPr lang="pt-BR" b="0" i="0" dirty="0">
                <a:solidFill>
                  <a:srgbClr val="111111"/>
                </a:solidFill>
                <a:effectLst/>
                <a:latin typeface="-apple-system"/>
                <a:hlinkClick r:id="rId8"/>
              </a:rPr>
              <a:t>, o Brasil deve ultrapassar a marca de 200 milhões de computadores em uso ainda este ano, o que significa que teremos cerca de 9,4 máquinas para cada 10 habitantes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 </a:t>
            </a:r>
            <a:r>
              <a:rPr lang="pt-BR" b="0" i="0" dirty="0">
                <a:solidFill>
                  <a:srgbClr val="111111"/>
                </a:solidFill>
                <a:effectLst/>
                <a:latin typeface="-apple-system"/>
                <a:hlinkClick r:id="rId8"/>
              </a:rPr>
              <a:t>O estudo também destaca que, em 2021, o investimento rápido e estratégico em infraestrutura de TI entrou como aliado para enfrentar com sucesso a realidade imposta pela Covid-19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a:t>
            </a:r>
          </a:p>
          <a:p>
            <a:pPr algn="l"/>
            <a:r>
              <a:rPr lang="pt-BR" b="0" i="0" dirty="0">
                <a:solidFill>
                  <a:srgbClr val="111111"/>
                </a:solidFill>
                <a:effectLst/>
                <a:latin typeface="-apple-system"/>
              </a:rPr>
              <a:t>Além disso, o </a:t>
            </a:r>
            <a:r>
              <a:rPr lang="pt-BR" b="1" i="0" dirty="0">
                <a:solidFill>
                  <a:srgbClr val="111111"/>
                </a:solidFill>
                <a:effectLst/>
                <a:latin typeface="-apple-system"/>
              </a:rPr>
              <a:t>DT Index 2020 (Índice de Transformação Digital da Dell Technologies 2020)</a:t>
            </a:r>
            <a:r>
              <a:rPr lang="pt-BR" b="0" i="0" dirty="0">
                <a:solidFill>
                  <a:srgbClr val="111111"/>
                </a:solidFill>
                <a:effectLst/>
                <a:latin typeface="-apple-system"/>
              </a:rPr>
              <a:t> revelou que, do total de empresas instaladas no Brasil, </a:t>
            </a:r>
            <a:r>
              <a:rPr lang="pt-BR" b="1" i="0" dirty="0">
                <a:solidFill>
                  <a:srgbClr val="111111"/>
                </a:solidFill>
                <a:effectLst/>
                <a:latin typeface="-apple-system"/>
              </a:rPr>
              <a:t>87,5%</a:t>
            </a:r>
            <a:r>
              <a:rPr lang="pt-BR" b="0" i="0" dirty="0">
                <a:solidFill>
                  <a:srgbClr val="111111"/>
                </a:solidFill>
                <a:effectLst/>
                <a:latin typeface="-apple-system"/>
              </a:rPr>
              <a:t> realizaram alguma iniciativa voltada à transformação digital no ano passado. </a:t>
            </a:r>
            <a:r>
              <a:rPr lang="pt-BR" b="0" i="0" dirty="0">
                <a:solidFill>
                  <a:srgbClr val="111111"/>
                </a:solidFill>
                <a:effectLst/>
                <a:latin typeface="-apple-system"/>
                <a:hlinkClick r:id="rId8"/>
              </a:rPr>
              <a:t>O número ficou acima da média mundial, de 80%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 </a:t>
            </a:r>
            <a:r>
              <a:rPr lang="pt-BR" b="0" i="0" dirty="0">
                <a:solidFill>
                  <a:srgbClr val="111111"/>
                </a:solidFill>
                <a:effectLst/>
                <a:latin typeface="-apple-system"/>
                <a:hlinkClick r:id="rId8"/>
              </a:rPr>
              <a:t>Diante dos desafios impostos pelo distanciamento social e a massificação do trabalho remoto, muitas empresas se viram obrigadas a adequar as operações para se manterem competitivas no mercado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a:t>
            </a:r>
          </a:p>
          <a:p>
            <a:pPr algn="l"/>
            <a:r>
              <a:rPr lang="pt-BR" b="0" i="0" dirty="0">
                <a:solidFill>
                  <a:srgbClr val="111111"/>
                </a:solidFill>
                <a:effectLst/>
                <a:latin typeface="-apple-system"/>
              </a:rPr>
              <a:t>Com base nesses dados, é possível afirmar que a necessidade por técnicos em informática no Brasil continuará alta nos próximos anos. Ainda assim, é importante lembrar que o mercado está em constante evolução e que novas tecnologias podem surgir e mudar as demandas futuras.</a:t>
            </a:r>
          </a:p>
          <a:p>
            <a:pPr algn="l"/>
            <a:endParaRPr lang="pt-BR" b="0" i="0" dirty="0">
              <a:solidFill>
                <a:srgbClr val="000000"/>
              </a:solidFill>
              <a:effectLst/>
            </a:endParaRPr>
          </a:p>
          <a:p>
            <a:pPr algn="l" fontAlgn="base"/>
            <a:endParaRPr lang="pt-BR" b="0" i="0" dirty="0">
              <a:solidFill>
                <a:srgbClr val="333333"/>
              </a:solidFill>
              <a:effectLst/>
              <a:latin typeface="var(--font-family-book)"/>
            </a:endParaRPr>
          </a:p>
          <a:p>
            <a:endParaRPr lang="pt-BR" dirty="0"/>
          </a:p>
        </p:txBody>
      </p:sp>
      <p:sp>
        <p:nvSpPr>
          <p:cNvPr id="4" name="Espaço Reservado para Número de Slide 3"/>
          <p:cNvSpPr>
            <a:spLocks noGrp="1"/>
          </p:cNvSpPr>
          <p:nvPr>
            <p:ph type="sldNum" sz="quarter" idx="5"/>
          </p:nvPr>
        </p:nvSpPr>
        <p:spPr/>
        <p:txBody>
          <a:bodyPr/>
          <a:lstStyle/>
          <a:p>
            <a:fld id="{6B5327B3-FF8D-4BF5-BB07-00160D04CBBD}" type="slidenum">
              <a:rPr lang="pt-BR" smtClean="0"/>
              <a:t>6</a:t>
            </a:fld>
            <a:endParaRPr lang="pt-BR"/>
          </a:p>
        </p:txBody>
      </p:sp>
    </p:spTree>
    <p:extLst>
      <p:ext uri="{BB962C8B-B14F-4D97-AF65-F5344CB8AC3E}">
        <p14:creationId xmlns:p14="http://schemas.microsoft.com/office/powerpoint/2010/main" val="2018008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Oportunidades: entenda a importância do ensino técnico na vida profissional | Hora 1 | G1 (globo.com)</a:t>
            </a:r>
            <a:endParaRPr lang="pt-BR" dirty="0"/>
          </a:p>
          <a:p>
            <a:pPr algn="l" fontAlgn="base"/>
            <a:r>
              <a:rPr lang="pt-BR" b="0" i="0" dirty="0">
                <a:solidFill>
                  <a:srgbClr val="333333"/>
                </a:solidFill>
                <a:effectLst/>
                <a:latin typeface="var(--font-family-book)"/>
              </a:rPr>
              <a:t>Segundo o Mapa do Trabalho, estudo realizado pelo Observatório Nacional da Indústria, o número de vagas para profissionais de nível técnico nas indústrias brasileiras deve crescer</a:t>
            </a:r>
            <a:r>
              <a:rPr lang="pt-BR" b="1" i="0" dirty="0">
                <a:solidFill>
                  <a:srgbClr val="333333"/>
                </a:solidFill>
                <a:effectLst/>
                <a:latin typeface="inherit"/>
              </a:rPr>
              <a:t> </a:t>
            </a:r>
            <a:r>
              <a:rPr lang="pt-BR" b="0" i="0" dirty="0">
                <a:solidFill>
                  <a:srgbClr val="333333"/>
                </a:solidFill>
                <a:effectLst/>
                <a:latin typeface="var(--font-family-book)"/>
              </a:rPr>
              <a:t>mais do que a média estimada para todas as ocupações do setor em 2023.</a:t>
            </a:r>
          </a:p>
          <a:p>
            <a:pPr algn="l" fontAlgn="base"/>
            <a:r>
              <a:rPr lang="pt-BR" b="0" i="0" dirty="0">
                <a:solidFill>
                  <a:srgbClr val="333333"/>
                </a:solidFill>
                <a:effectLst/>
                <a:latin typeface="var(--font-family-book)"/>
              </a:rPr>
              <a:t>A estimativa é de que até o fim do ano, os trabalhadores de nível técnico atuando nas indústrias do país sejam mais de 2 milhões. </a:t>
            </a:r>
            <a:r>
              <a:rPr lang="pt-BR" b="1" i="0" dirty="0">
                <a:solidFill>
                  <a:srgbClr val="333333"/>
                </a:solidFill>
                <a:effectLst/>
                <a:latin typeface="inherit"/>
              </a:rPr>
              <a:t>Quase 20% dos postos de trabalho</a:t>
            </a:r>
            <a:r>
              <a:rPr lang="pt-BR" b="0" i="0" dirty="0">
                <a:solidFill>
                  <a:srgbClr val="333333"/>
                </a:solidFill>
                <a:effectLst/>
                <a:latin typeface="var(--font-family-book)"/>
              </a:rPr>
              <a:t>. Ou seja, 1 em cada cinco empregos no setor industrial serão ocupados por quem concluiu uma escola técnica. Para preencher todas essas vagas, o Brasil precisa formar mais de 77 mil estudantes somente este ano.</a:t>
            </a:r>
          </a:p>
          <a:p>
            <a:pPr algn="l" fontAlgn="base"/>
            <a:r>
              <a:rPr lang="pt-BR" b="0" i="0" dirty="0">
                <a:solidFill>
                  <a:srgbClr val="333333"/>
                </a:solidFill>
                <a:effectLst/>
                <a:latin typeface="var(--font-family-book)"/>
              </a:rPr>
              <a:t>O Ronaldo tem apenas 20 anos, mas já foi promovido no trabalho. Ele acabou de concluir o curso técnico em logística e antes mesmo de se formar, passou de auxiliar de estoque para assistente logístico. Ele afirma que o estudo foi importante para sua carreira.</a:t>
            </a:r>
          </a:p>
          <a:p>
            <a:pPr algn="l" fontAlgn="base"/>
            <a:endParaRPr lang="pt-BR" b="0" i="0" dirty="0">
              <a:solidFill>
                <a:srgbClr val="333333"/>
              </a:solidFill>
              <a:effectLst/>
              <a:latin typeface="var(--font-family-book)"/>
            </a:endParaRPr>
          </a:p>
          <a:p>
            <a:pPr algn="l"/>
            <a:endParaRPr lang="pt-BR" b="0" i="0" dirty="0">
              <a:solidFill>
                <a:srgbClr val="000000"/>
              </a:solidFill>
              <a:effectLst/>
            </a:endParaRPr>
          </a:p>
          <a:p>
            <a:pPr algn="l"/>
            <a:r>
              <a:rPr lang="pt-BR" b="0" i="0" dirty="0">
                <a:solidFill>
                  <a:srgbClr val="000000"/>
                </a:solidFill>
                <a:effectLst/>
                <a:hlinkClick r:id="rId4"/>
              </a:rPr>
              <a:t>Segundo um estudo da </a:t>
            </a:r>
            <a:r>
              <a:rPr lang="pt-BR" b="0" i="0" dirty="0" err="1">
                <a:solidFill>
                  <a:srgbClr val="000000"/>
                </a:solidFill>
                <a:effectLst/>
                <a:hlinkClick r:id="rId4"/>
              </a:rPr>
              <a:t>Brasscom</a:t>
            </a:r>
            <a:r>
              <a:rPr lang="pt-BR" b="0" i="0" dirty="0">
                <a:solidFill>
                  <a:srgbClr val="000000"/>
                </a:solidFill>
                <a:effectLst/>
                <a:hlinkClick r:id="rId4"/>
              </a:rPr>
              <a:t>, as empresas de tecnologia demandam 797 mil talentos de 2021 a 2025, mas há um déficit anual de 106 mil profissionais de informática de nível médio no Brasil</a:t>
            </a:r>
            <a:r>
              <a:rPr lang="pt-BR" b="0" i="0" baseline="30000" dirty="0">
                <a:solidFill>
                  <a:srgbClr val="000000"/>
                </a:solidFill>
                <a:effectLst/>
                <a:hlinkClick r:id="rId5"/>
              </a:rPr>
              <a:t>1</a:t>
            </a:r>
            <a:r>
              <a:rPr lang="pt-BR" b="0" i="0" dirty="0">
                <a:solidFill>
                  <a:srgbClr val="000000"/>
                </a:solidFill>
                <a:effectLst/>
              </a:rPr>
              <a:t>. </a:t>
            </a:r>
            <a:r>
              <a:rPr lang="pt-BR" b="0" i="0" dirty="0">
                <a:solidFill>
                  <a:srgbClr val="000000"/>
                </a:solidFill>
                <a:effectLst/>
                <a:hlinkClick r:id="rId4"/>
              </a:rPr>
              <a:t>A procura por esses profissionais cresceu mais de 670% só em 2020, principalmente por desenvolvedores, analistas de sistemas e suporte</a:t>
            </a:r>
            <a:r>
              <a:rPr lang="pt-BR" b="0" i="0" baseline="30000" dirty="0">
                <a:solidFill>
                  <a:srgbClr val="000000"/>
                </a:solidFill>
                <a:effectLst/>
                <a:hlinkClick r:id="rId6"/>
              </a:rPr>
              <a:t>2</a:t>
            </a:r>
            <a:r>
              <a:rPr lang="pt-BR" b="0" i="0" dirty="0">
                <a:solidFill>
                  <a:srgbClr val="000000"/>
                </a:solidFill>
                <a:effectLst/>
              </a:rPr>
              <a:t>. </a:t>
            </a:r>
            <a:r>
              <a:rPr lang="pt-BR" b="0" i="0" dirty="0">
                <a:solidFill>
                  <a:srgbClr val="000000"/>
                </a:solidFill>
                <a:effectLst/>
                <a:hlinkClick r:id="rId4"/>
              </a:rPr>
              <a:t>Um relatório do </a:t>
            </a:r>
            <a:r>
              <a:rPr lang="pt-BR" b="0" i="0" dirty="0" err="1">
                <a:solidFill>
                  <a:srgbClr val="000000"/>
                </a:solidFill>
                <a:effectLst/>
                <a:hlinkClick r:id="rId4"/>
              </a:rPr>
              <a:t>FGVcia</a:t>
            </a:r>
            <a:r>
              <a:rPr lang="pt-BR" b="0" i="0" dirty="0">
                <a:solidFill>
                  <a:srgbClr val="000000"/>
                </a:solidFill>
                <a:effectLst/>
                <a:hlinkClick r:id="rId4"/>
              </a:rPr>
              <a:t> mostra que o Brasil tem cerca de 1,5 milhão de computadores pessoais e 230 milhões de smartphones em uso, o que indica um grande potencial para o mercado de TI</a:t>
            </a:r>
            <a:r>
              <a:rPr lang="pt-BR" b="0" i="0" baseline="30000" dirty="0">
                <a:solidFill>
                  <a:srgbClr val="000000"/>
                </a:solidFill>
                <a:effectLst/>
                <a:hlinkClick r:id="rId7"/>
              </a:rPr>
              <a:t>3</a:t>
            </a:r>
            <a:r>
              <a:rPr lang="pt-BR" b="0" i="0" dirty="0">
                <a:solidFill>
                  <a:srgbClr val="000000"/>
                </a:solidFill>
                <a:effectLst/>
              </a:rPr>
              <a:t>.</a:t>
            </a:r>
          </a:p>
          <a:p>
            <a:pPr algn="l"/>
            <a:endParaRPr lang="pt-BR" b="0" i="0" dirty="0">
              <a:solidFill>
                <a:srgbClr val="000000"/>
              </a:solidFill>
              <a:effectLst/>
            </a:endParaRPr>
          </a:p>
          <a:p>
            <a:pPr algn="l"/>
            <a:r>
              <a:rPr lang="pt-BR" b="0" i="0" dirty="0">
                <a:solidFill>
                  <a:srgbClr val="111111"/>
                </a:solidFill>
                <a:effectLst/>
                <a:latin typeface="-apple-system"/>
              </a:rPr>
              <a:t>A demanda por técnicos em informática no Brasil é alta e deve continuar a crescer nos próximos anos. </a:t>
            </a:r>
            <a:r>
              <a:rPr lang="pt-BR" b="0" i="0" dirty="0">
                <a:solidFill>
                  <a:srgbClr val="111111"/>
                </a:solidFill>
                <a:effectLst/>
                <a:latin typeface="-apple-system"/>
                <a:hlinkClick r:id="rId8"/>
              </a:rPr>
              <a:t>De acordo com a </a:t>
            </a:r>
            <a:r>
              <a:rPr lang="pt-BR" b="1" i="0" dirty="0">
                <a:solidFill>
                  <a:srgbClr val="111111"/>
                </a:solidFill>
                <a:effectLst/>
                <a:latin typeface="-apple-system"/>
                <a:hlinkClick r:id="rId8"/>
              </a:rPr>
              <a:t>32ª Pesquisa Anual do Uso de TI no Brasil</a:t>
            </a:r>
            <a:r>
              <a:rPr lang="pt-BR" b="0" i="0" dirty="0">
                <a:solidFill>
                  <a:srgbClr val="111111"/>
                </a:solidFill>
                <a:effectLst/>
                <a:latin typeface="-apple-system"/>
                <a:hlinkClick r:id="rId8"/>
              </a:rPr>
              <a:t> realizada pelo </a:t>
            </a:r>
            <a:r>
              <a:rPr lang="pt-BR" b="1" i="0" dirty="0">
                <a:solidFill>
                  <a:srgbClr val="111111"/>
                </a:solidFill>
                <a:effectLst/>
                <a:latin typeface="-apple-system"/>
                <a:hlinkClick r:id="rId8"/>
              </a:rPr>
              <a:t>Centro de Tecnologia de Informação Aplicada da Escola de Administração de Empresas de São Paulo da Fundação </a:t>
            </a:r>
            <a:r>
              <a:rPr lang="pt-BR" b="1" i="0" dirty="0" err="1">
                <a:solidFill>
                  <a:srgbClr val="111111"/>
                </a:solidFill>
                <a:effectLst/>
                <a:latin typeface="-apple-system"/>
                <a:hlinkClick r:id="rId8"/>
              </a:rPr>
              <a:t>Getulio</a:t>
            </a:r>
            <a:r>
              <a:rPr lang="pt-BR" b="1" i="0" dirty="0">
                <a:solidFill>
                  <a:srgbClr val="111111"/>
                </a:solidFill>
                <a:effectLst/>
                <a:latin typeface="-apple-system"/>
                <a:hlinkClick r:id="rId8"/>
              </a:rPr>
              <a:t> Vargas (</a:t>
            </a:r>
            <a:r>
              <a:rPr lang="pt-BR" b="1" i="0" dirty="0" err="1">
                <a:solidFill>
                  <a:srgbClr val="111111"/>
                </a:solidFill>
                <a:effectLst/>
                <a:latin typeface="-apple-system"/>
                <a:hlinkClick r:id="rId8"/>
              </a:rPr>
              <a:t>FGVcia</a:t>
            </a:r>
            <a:r>
              <a:rPr lang="pt-BR" b="1" i="0" dirty="0">
                <a:solidFill>
                  <a:srgbClr val="111111"/>
                </a:solidFill>
                <a:effectLst/>
                <a:latin typeface="-apple-system"/>
                <a:hlinkClick r:id="rId8"/>
              </a:rPr>
              <a:t>)</a:t>
            </a:r>
            <a:r>
              <a:rPr lang="pt-BR" b="0" i="0" dirty="0">
                <a:solidFill>
                  <a:srgbClr val="111111"/>
                </a:solidFill>
                <a:effectLst/>
                <a:latin typeface="-apple-system"/>
                <a:hlinkClick r:id="rId8"/>
              </a:rPr>
              <a:t>, o Brasil deve ultrapassar a marca de 200 milhões de computadores em uso ainda este ano, o que significa que teremos cerca de 9,4 máquinas para cada 10 habitantes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 </a:t>
            </a:r>
            <a:r>
              <a:rPr lang="pt-BR" b="0" i="0" dirty="0">
                <a:solidFill>
                  <a:srgbClr val="111111"/>
                </a:solidFill>
                <a:effectLst/>
                <a:latin typeface="-apple-system"/>
                <a:hlinkClick r:id="rId8"/>
              </a:rPr>
              <a:t>O estudo também destaca que, em 2021, o investimento rápido e estratégico em infraestrutura de TI entrou como aliado para enfrentar com sucesso a realidade imposta pela Covid-19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a:t>
            </a:r>
          </a:p>
          <a:p>
            <a:pPr algn="l"/>
            <a:r>
              <a:rPr lang="pt-BR" b="0" i="0" dirty="0">
                <a:solidFill>
                  <a:srgbClr val="111111"/>
                </a:solidFill>
                <a:effectLst/>
                <a:latin typeface="-apple-system"/>
              </a:rPr>
              <a:t>Além disso, o </a:t>
            </a:r>
            <a:r>
              <a:rPr lang="pt-BR" b="1" i="0" dirty="0">
                <a:solidFill>
                  <a:srgbClr val="111111"/>
                </a:solidFill>
                <a:effectLst/>
                <a:latin typeface="-apple-system"/>
              </a:rPr>
              <a:t>DT Index 2020 (Índice de Transformação Digital da Dell Technologies 2020)</a:t>
            </a:r>
            <a:r>
              <a:rPr lang="pt-BR" b="0" i="0" dirty="0">
                <a:solidFill>
                  <a:srgbClr val="111111"/>
                </a:solidFill>
                <a:effectLst/>
                <a:latin typeface="-apple-system"/>
              </a:rPr>
              <a:t> revelou que, do total de empresas instaladas no Brasil, </a:t>
            </a:r>
            <a:r>
              <a:rPr lang="pt-BR" b="1" i="0" dirty="0">
                <a:solidFill>
                  <a:srgbClr val="111111"/>
                </a:solidFill>
                <a:effectLst/>
                <a:latin typeface="-apple-system"/>
              </a:rPr>
              <a:t>87,5%</a:t>
            </a:r>
            <a:r>
              <a:rPr lang="pt-BR" b="0" i="0" dirty="0">
                <a:solidFill>
                  <a:srgbClr val="111111"/>
                </a:solidFill>
                <a:effectLst/>
                <a:latin typeface="-apple-system"/>
              </a:rPr>
              <a:t> realizaram alguma iniciativa voltada à transformação digital no ano passado. </a:t>
            </a:r>
            <a:r>
              <a:rPr lang="pt-BR" b="0" i="0" dirty="0">
                <a:solidFill>
                  <a:srgbClr val="111111"/>
                </a:solidFill>
                <a:effectLst/>
                <a:latin typeface="-apple-system"/>
                <a:hlinkClick r:id="rId8"/>
              </a:rPr>
              <a:t>O número ficou acima da média mundial, de 80%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 </a:t>
            </a:r>
            <a:r>
              <a:rPr lang="pt-BR" b="0" i="0" dirty="0">
                <a:solidFill>
                  <a:srgbClr val="111111"/>
                </a:solidFill>
                <a:effectLst/>
                <a:latin typeface="-apple-system"/>
                <a:hlinkClick r:id="rId8"/>
              </a:rPr>
              <a:t>Diante dos desafios impostos pelo distanciamento social e a massificação do trabalho remoto, muitas empresas se viram obrigadas a adequar as operações para se manterem competitivas no mercado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a:t>
            </a:r>
          </a:p>
          <a:p>
            <a:pPr algn="l"/>
            <a:r>
              <a:rPr lang="pt-BR" b="0" i="0" dirty="0">
                <a:solidFill>
                  <a:srgbClr val="111111"/>
                </a:solidFill>
                <a:effectLst/>
                <a:latin typeface="-apple-system"/>
              </a:rPr>
              <a:t>Com base nesses dados, é possível afirmar que a necessidade por técnicos em informática no Brasil continuará alta nos próximos anos. Ainda assim, é importante lembrar que o mercado está em constante evolução e que novas tecnologias podem surgir e mudar as demandas futuras.</a:t>
            </a:r>
          </a:p>
          <a:p>
            <a:pPr algn="l"/>
            <a:endParaRPr lang="pt-BR" b="0" i="0" dirty="0">
              <a:solidFill>
                <a:srgbClr val="000000"/>
              </a:solidFill>
              <a:effectLst/>
            </a:endParaRPr>
          </a:p>
          <a:p>
            <a:pPr algn="l" fontAlgn="base"/>
            <a:endParaRPr lang="pt-BR" b="0" i="0" dirty="0">
              <a:solidFill>
                <a:srgbClr val="333333"/>
              </a:solidFill>
              <a:effectLst/>
              <a:latin typeface="var(--font-family-book)"/>
            </a:endParaRPr>
          </a:p>
          <a:p>
            <a:endParaRPr lang="pt-BR" dirty="0"/>
          </a:p>
        </p:txBody>
      </p:sp>
      <p:sp>
        <p:nvSpPr>
          <p:cNvPr id="4" name="Espaço Reservado para Número de Slide 3"/>
          <p:cNvSpPr>
            <a:spLocks noGrp="1"/>
          </p:cNvSpPr>
          <p:nvPr>
            <p:ph type="sldNum" sz="quarter" idx="5"/>
          </p:nvPr>
        </p:nvSpPr>
        <p:spPr/>
        <p:txBody>
          <a:bodyPr/>
          <a:lstStyle/>
          <a:p>
            <a:fld id="{6B5327B3-FF8D-4BF5-BB07-00160D04CBBD}" type="slidenum">
              <a:rPr lang="pt-BR" smtClean="0"/>
              <a:t>7</a:t>
            </a:fld>
            <a:endParaRPr lang="pt-BR"/>
          </a:p>
        </p:txBody>
      </p:sp>
    </p:spTree>
    <p:extLst>
      <p:ext uri="{BB962C8B-B14F-4D97-AF65-F5344CB8AC3E}">
        <p14:creationId xmlns:p14="http://schemas.microsoft.com/office/powerpoint/2010/main" val="1776056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pt-BR" sz="1800" b="1" i="0" dirty="0">
                <a:solidFill>
                  <a:srgbClr val="000000"/>
                </a:solidFill>
                <a:effectLst/>
                <a:latin typeface="open_sansregular"/>
              </a:rPr>
              <a:t>1- Programa de Auxílio Permanência (PAP)</a:t>
            </a:r>
            <a:endParaRPr lang="pt-BR" b="0" i="0" dirty="0">
              <a:solidFill>
                <a:srgbClr val="000000"/>
              </a:solidFill>
              <a:effectLst/>
              <a:latin typeface="open_sansregular"/>
            </a:endParaRPr>
          </a:p>
          <a:p>
            <a:pPr algn="just" fontAlgn="base"/>
            <a:r>
              <a:rPr lang="pt-BR" sz="1800" b="0" i="0" dirty="0">
                <a:solidFill>
                  <a:srgbClr val="000000"/>
                </a:solidFill>
                <a:effectLst/>
                <a:latin typeface="tahoma" panose="020B0604030504040204" pitchFamily="34" charset="0"/>
              </a:rPr>
              <a:t>O Programa de Auxílio Permanência é destinado, prioritariamente, aos estudantes em situação de vulnerabilidade social, oriundos de escolas públicas e com renda familiar per capita de até um salário mínimo e meio.</a:t>
            </a:r>
            <a:endParaRPr lang="pt-BR" b="0" i="0" dirty="0">
              <a:solidFill>
                <a:srgbClr val="000000"/>
              </a:solidFill>
              <a:effectLst/>
              <a:latin typeface="open_sansregular"/>
            </a:endParaRPr>
          </a:p>
          <a:p>
            <a:pPr algn="just" fontAlgn="base"/>
            <a:r>
              <a:rPr lang="pt-BR" sz="1800" b="0" i="0" dirty="0">
                <a:solidFill>
                  <a:srgbClr val="000000"/>
                </a:solidFill>
                <a:effectLst/>
                <a:latin typeface="tahoma" panose="020B0604030504040204" pitchFamily="34" charset="0"/>
              </a:rPr>
              <a:t>São destinados auxílios financeiros nas modalidades de alimentação, apoio didático-pedagógico, creche, moradia, transporte e saúde, que têm por objetivo custear, parcial ou integralmente, os gastos dos estudantes na modalidade requerida.</a:t>
            </a:r>
            <a:endParaRPr lang="pt-BR" b="0" i="0" dirty="0">
              <a:solidFill>
                <a:srgbClr val="000000"/>
              </a:solidFill>
              <a:effectLst/>
              <a:latin typeface="open_sansregular"/>
            </a:endParaRPr>
          </a:p>
          <a:p>
            <a:pPr algn="just" fontAlgn="base"/>
            <a:r>
              <a:rPr lang="pt-BR" sz="1800" b="0" i="0" dirty="0">
                <a:solidFill>
                  <a:srgbClr val="000000"/>
                </a:solidFill>
                <a:effectLst/>
                <a:latin typeface="tahoma" panose="020B0604030504040204" pitchFamily="34" charset="0"/>
              </a:rPr>
              <a:t>Estudantes de todas as modalidades de ensino podem se inscrever semestralmente e, uma vez habilitados, devem se atentar ao cumprimento da frequência mínima de 75% nas disciplinas ou curso em que estejam matriculados, para permanência e continuidade no programa.</a:t>
            </a:r>
            <a:endParaRPr lang="pt-BR" b="0" i="0" dirty="0">
              <a:solidFill>
                <a:srgbClr val="000000"/>
              </a:solidFill>
              <a:effectLst/>
              <a:latin typeface="open_sansregular"/>
            </a:endParaRPr>
          </a:p>
          <a:p>
            <a:pPr algn="just" fontAlgn="base"/>
            <a:r>
              <a:rPr lang="pt-BR" sz="1800" b="1" i="0" dirty="0">
                <a:solidFill>
                  <a:srgbClr val="000000"/>
                </a:solidFill>
                <a:effectLst/>
                <a:latin typeface="tahoma" panose="020B0604030504040204" pitchFamily="34" charset="0"/>
              </a:rPr>
              <a:t>2- Programa de Apoio ao Estudante PROEJA</a:t>
            </a:r>
            <a:endParaRPr lang="pt-BR" b="0" i="0" dirty="0">
              <a:solidFill>
                <a:srgbClr val="000000"/>
              </a:solidFill>
              <a:effectLst/>
              <a:latin typeface="open_sansregular"/>
            </a:endParaRPr>
          </a:p>
          <a:p>
            <a:pPr algn="just" fontAlgn="base"/>
            <a:r>
              <a:rPr lang="pt-BR" sz="1800" b="0" i="0" dirty="0">
                <a:solidFill>
                  <a:srgbClr val="000000"/>
                </a:solidFill>
                <a:effectLst/>
                <a:latin typeface="tahoma" panose="020B0604030504040204" pitchFamily="34" charset="0"/>
              </a:rPr>
              <a:t>Parte do orçamento da assistência estudantil é destinada a apoiar a permanência dos estudantes dos cursos do Programa Nacional de Integração da Educação Profissional com a Educação Básica, na Modalidade de Educação de Jovens e Adultos (PROEJA).</a:t>
            </a:r>
            <a:endParaRPr lang="pt-BR" b="0" i="0" dirty="0">
              <a:solidFill>
                <a:srgbClr val="000000"/>
              </a:solidFill>
              <a:effectLst/>
              <a:latin typeface="open_sansregular"/>
            </a:endParaRPr>
          </a:p>
          <a:p>
            <a:pPr algn="just" fontAlgn="base"/>
            <a:r>
              <a:rPr lang="pt-BR" sz="1800" b="0" i="0" dirty="0">
                <a:solidFill>
                  <a:srgbClr val="000000"/>
                </a:solidFill>
                <a:effectLst/>
                <a:latin typeface="tahoma" panose="020B0604030504040204" pitchFamily="34" charset="0"/>
              </a:rPr>
              <a:t>Todos os estudantes desses cursos, estando regularmente matriculados e tendo frequência mínima de 75%, podem receber um auxílio financeiro mensal, com valor igual ou superior a ¼ do salário </a:t>
            </a:r>
            <a:r>
              <a:rPr lang="pt-BR" sz="1800" b="0" i="0" dirty="0" err="1">
                <a:solidFill>
                  <a:srgbClr val="000000"/>
                </a:solidFill>
                <a:effectLst/>
                <a:latin typeface="tahoma" panose="020B0604030504040204" pitchFamily="34" charset="0"/>
              </a:rPr>
              <a:t>mínimo.O</a:t>
            </a:r>
            <a:r>
              <a:rPr lang="pt-BR" sz="1800" b="0" i="0" dirty="0">
                <a:solidFill>
                  <a:srgbClr val="000000"/>
                </a:solidFill>
                <a:effectLst/>
                <a:latin typeface="tahoma" panose="020B0604030504040204" pitchFamily="34" charset="0"/>
              </a:rPr>
              <a:t> objetivo é dar apoio ao custeio dos estudos por meio da complementação de despesas com transporte e alimentação.</a:t>
            </a:r>
            <a:endParaRPr lang="pt-BR" b="0" i="0" dirty="0">
              <a:solidFill>
                <a:srgbClr val="000000"/>
              </a:solidFill>
              <a:effectLst/>
              <a:latin typeface="open_sansregular"/>
            </a:endParaRPr>
          </a:p>
          <a:p>
            <a:pPr algn="just" fontAlgn="base"/>
            <a:r>
              <a:rPr lang="pt-BR" sz="1800" b="0" i="0" dirty="0">
                <a:solidFill>
                  <a:srgbClr val="000000"/>
                </a:solidFill>
                <a:effectLst/>
                <a:latin typeface="tahoma" panose="020B0604030504040204" pitchFamily="34" charset="0"/>
              </a:rPr>
              <a:t>O auxílio é pago no período letivo, entre os meses de fevereiro a junho e de agosto a dezembro.</a:t>
            </a:r>
            <a:endParaRPr lang="pt-BR" b="0" i="0" dirty="0">
              <a:solidFill>
                <a:srgbClr val="000000"/>
              </a:solidFill>
              <a:effectLst/>
              <a:latin typeface="open_sansregular"/>
            </a:endParaRPr>
          </a:p>
          <a:p>
            <a:pPr algn="just" fontAlgn="base"/>
            <a:r>
              <a:rPr lang="pt-BR" sz="1800" b="0" i="0" dirty="0">
                <a:solidFill>
                  <a:srgbClr val="000000"/>
                </a:solidFill>
                <a:effectLst/>
                <a:latin typeface="tahoma" panose="020B0604030504040204" pitchFamily="34" charset="0"/>
              </a:rPr>
              <a:t>Os estudantes do Proeja também podem se inscrever no Programa de Auxílio Permanência, ficando apenas impedidos de receber os auxílios alimentação e transporte.</a:t>
            </a:r>
            <a:endParaRPr lang="pt-BR" b="0" i="0" dirty="0">
              <a:solidFill>
                <a:srgbClr val="000000"/>
              </a:solidFill>
              <a:effectLst/>
              <a:latin typeface="open_sansregular"/>
            </a:endParaRPr>
          </a:p>
          <a:p>
            <a:pPr algn="just" fontAlgn="base"/>
            <a:r>
              <a:rPr lang="pt-BR" sz="1800" b="1" i="0" dirty="0">
                <a:solidFill>
                  <a:srgbClr val="000000"/>
                </a:solidFill>
                <a:effectLst/>
                <a:latin typeface="tahoma" panose="020B0604030504040204" pitchFamily="34" charset="0"/>
              </a:rPr>
              <a:t>3- Programa de Ações Universais</a:t>
            </a:r>
            <a:endParaRPr lang="pt-BR" b="0" i="0" dirty="0">
              <a:solidFill>
                <a:srgbClr val="000000"/>
              </a:solidFill>
              <a:effectLst/>
              <a:latin typeface="open_sansregular"/>
            </a:endParaRPr>
          </a:p>
          <a:p>
            <a:pPr algn="just" fontAlgn="base"/>
            <a:r>
              <a:rPr lang="pt-BR" sz="1800" b="0" i="0" dirty="0">
                <a:solidFill>
                  <a:srgbClr val="000000"/>
                </a:solidFill>
                <a:effectLst/>
                <a:latin typeface="tahoma" panose="020B0604030504040204" pitchFamily="34" charset="0"/>
              </a:rPr>
              <a:t>As ações do Programa de Ações Universais são desenvolvidas por meio da elaboração de projetos a serem propostos por docentes e servidores administrativos, ou por estudantes, desde que em parceria com servidores da instituição.</a:t>
            </a:r>
            <a:endParaRPr lang="pt-BR" b="0" i="0" dirty="0">
              <a:solidFill>
                <a:srgbClr val="000000"/>
              </a:solidFill>
              <a:effectLst/>
              <a:latin typeface="open_sansregular"/>
            </a:endParaRPr>
          </a:p>
          <a:p>
            <a:pPr algn="just" fontAlgn="base"/>
            <a:r>
              <a:rPr lang="pt-BR" sz="1800" b="0" i="0" dirty="0">
                <a:solidFill>
                  <a:srgbClr val="000000"/>
                </a:solidFill>
                <a:effectLst/>
                <a:latin typeface="tahoma" panose="020B0604030504040204" pitchFamily="34" charset="0"/>
              </a:rPr>
              <a:t>São áreas do Programa de Ações Universais: esporte, cultura, inclusão digital e suporte às necessidades educacionais específicas.</a:t>
            </a:r>
            <a:endParaRPr lang="pt-BR" b="0" i="0" dirty="0">
              <a:solidFill>
                <a:srgbClr val="000000"/>
              </a:solidFill>
              <a:effectLst/>
              <a:latin typeface="open_sansregular"/>
            </a:endParaRPr>
          </a:p>
          <a:p>
            <a:pPr algn="just" fontAlgn="base"/>
            <a:r>
              <a:rPr lang="pt-BR" sz="1800" b="0" i="0" dirty="0">
                <a:solidFill>
                  <a:srgbClr val="000000"/>
                </a:solidFill>
                <a:effectLst/>
                <a:latin typeface="tahoma" panose="020B0604030504040204" pitchFamily="34" charset="0"/>
              </a:rPr>
              <a:t>O Programa de Ações Universais pode utilizar recursos do Programa Nacional de Assistência Estudantil, desde que não haja detrimento das ações do Programa de Auxílio Permanência.</a:t>
            </a:r>
            <a:endParaRPr lang="pt-BR" b="0" i="0" dirty="0">
              <a:solidFill>
                <a:srgbClr val="000000"/>
              </a:solidFill>
              <a:effectLst/>
              <a:latin typeface="open_sansregular"/>
            </a:endParaRPr>
          </a:p>
          <a:p>
            <a:endParaRPr lang="pt-BR" dirty="0"/>
          </a:p>
        </p:txBody>
      </p:sp>
      <p:sp>
        <p:nvSpPr>
          <p:cNvPr id="4" name="Espaço Reservado para Número de Slide 3"/>
          <p:cNvSpPr>
            <a:spLocks noGrp="1"/>
          </p:cNvSpPr>
          <p:nvPr>
            <p:ph type="sldNum" sz="quarter" idx="5"/>
          </p:nvPr>
        </p:nvSpPr>
        <p:spPr/>
        <p:txBody>
          <a:bodyPr/>
          <a:lstStyle/>
          <a:p>
            <a:fld id="{6B5327B3-FF8D-4BF5-BB07-00160D04CBBD}" type="slidenum">
              <a:rPr lang="pt-BR" smtClean="0"/>
              <a:t>13</a:t>
            </a:fld>
            <a:endParaRPr lang="pt-BR"/>
          </a:p>
        </p:txBody>
      </p:sp>
    </p:spTree>
    <p:extLst>
      <p:ext uri="{BB962C8B-B14F-4D97-AF65-F5344CB8AC3E}">
        <p14:creationId xmlns:p14="http://schemas.microsoft.com/office/powerpoint/2010/main" val="113595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pt-BR" sz="1800" b="1" i="0" dirty="0">
                <a:solidFill>
                  <a:srgbClr val="003300"/>
                </a:solidFill>
                <a:effectLst/>
                <a:latin typeface="tahoma" panose="020B0604030504040204" pitchFamily="34" charset="0"/>
              </a:rPr>
              <a:t>PIVICT - Programa Institucional Voluntário de Iniciação Científica e/ou Tecnológica (</a:t>
            </a:r>
            <a:r>
              <a:rPr lang="pt-BR" sz="1800" b="1" i="1" dirty="0">
                <a:solidFill>
                  <a:srgbClr val="003300"/>
                </a:solidFill>
                <a:effectLst/>
                <a:latin typeface="tahoma" panose="020B0604030504040204" pitchFamily="34" charset="0"/>
              </a:rPr>
              <a:t>Câmpus</a:t>
            </a:r>
            <a:r>
              <a:rPr lang="pt-BR" sz="1800" b="1" i="0" dirty="0">
                <a:solidFill>
                  <a:srgbClr val="003300"/>
                </a:solidFill>
                <a:effectLst/>
                <a:latin typeface="tahoma" panose="020B0604030504040204" pitchFamily="34" charset="0"/>
              </a:rPr>
              <a:t> Cubatão)</a:t>
            </a:r>
            <a:endParaRPr lang="pt-BR" b="1" i="0" dirty="0">
              <a:solidFill>
                <a:srgbClr val="333333"/>
              </a:solidFill>
              <a:effectLst/>
              <a:latin typeface="Helvetica Neue"/>
            </a:endParaRPr>
          </a:p>
          <a:p>
            <a:pPr algn="just" fontAlgn="base"/>
            <a:r>
              <a:rPr lang="pt-BR" sz="1800" b="0" i="0" dirty="0">
                <a:solidFill>
                  <a:srgbClr val="333333"/>
                </a:solidFill>
                <a:effectLst/>
                <a:latin typeface="tahoma" panose="020B0604030504040204" pitchFamily="34" charset="0"/>
              </a:rPr>
              <a:t>No Programa Institucional Voluntário de Iniciação Científica e/ou Tecnológica (PIVICT) não há remuneração e os projetos podem ser encaminhados para a Coordenadoria de Pesquisa, Inovação e Pós-graduação do Campus, em fluxo contínuo, respeitando as datas limites para submissão dos projetos. Os resultados devem ser publicados em até 20 dias a partir da data limite de submissão do período corrente. Para mais informações, clique </a:t>
            </a:r>
            <a:r>
              <a:rPr lang="pt-BR" sz="1800" b="0" i="0" u="none" strike="noStrike" dirty="0">
                <a:solidFill>
                  <a:srgbClr val="0088CC"/>
                </a:solidFill>
                <a:effectLst/>
                <a:latin typeface="tahoma" panose="020B0604030504040204" pitchFamily="34" charset="0"/>
                <a:hlinkClick r:id="rId3"/>
              </a:rPr>
              <a:t>aqui</a:t>
            </a:r>
            <a:r>
              <a:rPr lang="pt-BR" sz="1800" b="0" i="0" dirty="0">
                <a:solidFill>
                  <a:srgbClr val="333333"/>
                </a:solidFill>
                <a:effectLst/>
                <a:latin typeface="tahoma" panose="020B0604030504040204" pitchFamily="34" charset="0"/>
              </a:rPr>
              <a:t>.</a:t>
            </a:r>
            <a:endParaRPr lang="pt-BR" b="0" i="0" dirty="0">
              <a:solidFill>
                <a:srgbClr val="000000"/>
              </a:solidFill>
              <a:effectLst/>
              <a:latin typeface="open_sansregular"/>
            </a:endParaRPr>
          </a:p>
          <a:p>
            <a:pPr algn="l" fontAlgn="base"/>
            <a:r>
              <a:rPr lang="pt-BR" b="0" i="0" dirty="0">
                <a:solidFill>
                  <a:srgbClr val="000000"/>
                </a:solidFill>
                <a:effectLst/>
                <a:latin typeface="open_sansregular"/>
              </a:rPr>
              <a:t> </a:t>
            </a:r>
          </a:p>
          <a:p>
            <a:pPr algn="just" fontAlgn="base"/>
            <a:r>
              <a:rPr lang="pt-BR" sz="1800" b="1" i="0" dirty="0">
                <a:solidFill>
                  <a:srgbClr val="003300"/>
                </a:solidFill>
                <a:effectLst/>
                <a:latin typeface="tahoma" panose="020B0604030504040204" pitchFamily="34" charset="0"/>
              </a:rPr>
              <a:t>PIBIFSP - Programa Institucional de Bolsas de Iniciação Científica do IFSP (</a:t>
            </a:r>
            <a:r>
              <a:rPr lang="pt-BR" sz="1800" b="1" i="1" dirty="0">
                <a:solidFill>
                  <a:srgbClr val="003300"/>
                </a:solidFill>
                <a:effectLst/>
                <a:latin typeface="tahoma" panose="020B0604030504040204" pitchFamily="34" charset="0"/>
              </a:rPr>
              <a:t>Câmpus </a:t>
            </a:r>
            <a:r>
              <a:rPr lang="pt-BR" sz="1800" b="1" i="0" dirty="0">
                <a:solidFill>
                  <a:srgbClr val="003300"/>
                </a:solidFill>
                <a:effectLst/>
                <a:latin typeface="tahoma" panose="020B0604030504040204" pitchFamily="34" charset="0"/>
              </a:rPr>
              <a:t>Cubatão)</a:t>
            </a:r>
            <a:endParaRPr lang="pt-BR" b="0" i="0" dirty="0">
              <a:solidFill>
                <a:srgbClr val="000000"/>
              </a:solidFill>
              <a:effectLst/>
              <a:latin typeface="open_sansregular"/>
            </a:endParaRPr>
          </a:p>
          <a:p>
            <a:pPr algn="just" fontAlgn="base"/>
            <a:r>
              <a:rPr lang="pt-BR" sz="1800" b="0" i="0" dirty="0">
                <a:solidFill>
                  <a:srgbClr val="333333"/>
                </a:solidFill>
                <a:effectLst/>
                <a:latin typeface="tahoma" panose="020B0604030504040204" pitchFamily="34" charset="0"/>
              </a:rPr>
              <a:t>O programa de Iniciação Científica do Instituto Federal de Educação, Ciência e Tecnologia de São Paulo - IFSP tem por finalidade o suporte a grupos de trabalho, formados por docentes e alunos, integrantes do regime de iniciação científica envolvidos no desenvolvimento de pesquisas de acordo com o Regimento Interno. Nesta modalidade, os alunos recebem bolsa mensal de R$400,00 durante o período de vigência do projeto.</a:t>
            </a:r>
            <a:r>
              <a:rPr lang="pt-BR" sz="1800" b="0" i="0" dirty="0">
                <a:solidFill>
                  <a:srgbClr val="000000"/>
                </a:solidFill>
                <a:effectLst/>
                <a:latin typeface="tahoma" panose="020B0604030504040204" pitchFamily="34" charset="0"/>
              </a:rPr>
              <a:t> </a:t>
            </a:r>
            <a:r>
              <a:rPr lang="pt-BR" sz="1800" b="0" i="0" dirty="0">
                <a:solidFill>
                  <a:srgbClr val="333333"/>
                </a:solidFill>
                <a:effectLst/>
                <a:latin typeface="tahoma" panose="020B0604030504040204" pitchFamily="34" charset="0"/>
              </a:rPr>
              <a:t>Para mais informações, clique </a:t>
            </a:r>
            <a:r>
              <a:rPr lang="pt-BR" sz="1800" b="0" i="0" u="none" strike="noStrike" dirty="0">
                <a:solidFill>
                  <a:srgbClr val="0088CC"/>
                </a:solidFill>
                <a:effectLst/>
                <a:latin typeface="tahoma" panose="020B0604030504040204" pitchFamily="34" charset="0"/>
                <a:hlinkClick r:id="rId4"/>
              </a:rPr>
              <a:t>aqui</a:t>
            </a:r>
            <a:endParaRPr lang="pt-BR" b="0" i="0" dirty="0">
              <a:solidFill>
                <a:srgbClr val="000000"/>
              </a:solidFill>
              <a:effectLst/>
              <a:latin typeface="open_sansregular"/>
            </a:endParaRPr>
          </a:p>
          <a:p>
            <a:pPr algn="l" fontAlgn="base"/>
            <a:r>
              <a:rPr lang="pt-BR" b="0" i="0" dirty="0">
                <a:solidFill>
                  <a:srgbClr val="000000"/>
                </a:solidFill>
                <a:effectLst/>
                <a:latin typeface="open_sansregular"/>
              </a:rPr>
              <a:t> </a:t>
            </a:r>
          </a:p>
          <a:p>
            <a:pPr algn="just" fontAlgn="base"/>
            <a:r>
              <a:rPr lang="pt-BR" sz="1800" b="1" i="0" dirty="0">
                <a:solidFill>
                  <a:srgbClr val="003300"/>
                </a:solidFill>
                <a:effectLst/>
                <a:latin typeface="tahoma" panose="020B0604030504040204" pitchFamily="34" charset="0"/>
              </a:rPr>
              <a:t>PIBIC-EM – Programa Institucional de Bolsas de Iniciação Científica para o Ensino Médio (CNPQ)</a:t>
            </a:r>
            <a:endParaRPr lang="pt-BR" b="0" i="0" dirty="0">
              <a:solidFill>
                <a:srgbClr val="000000"/>
              </a:solidFill>
              <a:effectLst/>
              <a:latin typeface="open_sansregular"/>
            </a:endParaRPr>
          </a:p>
          <a:p>
            <a:pPr algn="just" fontAlgn="base"/>
            <a:r>
              <a:rPr lang="pt-BR" sz="1800" b="0" i="0" dirty="0">
                <a:solidFill>
                  <a:srgbClr val="333333"/>
                </a:solidFill>
                <a:effectLst/>
                <a:latin typeface="tahoma" panose="020B0604030504040204" pitchFamily="34" charset="0"/>
              </a:rPr>
              <a:t>Com foco na criação de uma cultura científica, o PIBIC-EM: Programa Institucional de Bolsas de Iniciação Cientifica para o Ensino Médio é dirigido para os estudantes do Ensino Médio e Profissional com a finalidade de contribuir com a formação de cidadãos plenos, conscientes e participativos; de despertar vocação científica e de incentivar talentos potenciais, mediante sua participação em atividades de educação científica e/ou tecnológica, orientadas por pesquisador qualificado de instituições de </a:t>
            </a:r>
            <a:r>
              <a:rPr lang="pt-BR" sz="1800" b="0" i="0" dirty="0" err="1">
                <a:solidFill>
                  <a:srgbClr val="333333"/>
                </a:solidFill>
                <a:effectLst/>
                <a:latin typeface="tahoma" panose="020B0604030504040204" pitchFamily="34" charset="0"/>
              </a:rPr>
              <a:t>ensinosuperior</a:t>
            </a:r>
            <a:r>
              <a:rPr lang="pt-BR" sz="1800" b="0" i="0" dirty="0">
                <a:solidFill>
                  <a:srgbClr val="333333"/>
                </a:solidFill>
                <a:effectLst/>
                <a:latin typeface="tahoma" panose="020B0604030504040204" pitchFamily="34" charset="0"/>
              </a:rPr>
              <a:t> ou institutos/centros de pesquisas ou institutos tecnológicos. Para mais informações, clique </a:t>
            </a:r>
            <a:r>
              <a:rPr lang="pt-BR" sz="1800" b="0" i="0" u="none" strike="noStrike" dirty="0">
                <a:solidFill>
                  <a:srgbClr val="0088CC"/>
                </a:solidFill>
                <a:effectLst/>
                <a:latin typeface="tahoma" panose="020B0604030504040204" pitchFamily="34" charset="0"/>
                <a:hlinkClick r:id="rId5"/>
              </a:rPr>
              <a:t>aqui</a:t>
            </a:r>
            <a:r>
              <a:rPr lang="pt-BR" sz="1800" b="0" i="0" dirty="0">
                <a:solidFill>
                  <a:srgbClr val="333333"/>
                </a:solidFill>
                <a:effectLst/>
                <a:latin typeface="tahoma" panose="020B0604030504040204" pitchFamily="34" charset="0"/>
              </a:rPr>
              <a:t>.</a:t>
            </a:r>
            <a:endParaRPr lang="pt-BR" b="0" i="0" dirty="0">
              <a:solidFill>
                <a:srgbClr val="333333"/>
              </a:solidFill>
              <a:effectLst/>
              <a:latin typeface="Helvetica Neue"/>
            </a:endParaRPr>
          </a:p>
          <a:p>
            <a:pPr algn="l" fontAlgn="base"/>
            <a:r>
              <a:rPr lang="pt-BR" b="0" i="0" dirty="0">
                <a:solidFill>
                  <a:srgbClr val="000000"/>
                </a:solidFill>
                <a:effectLst/>
                <a:latin typeface="open_sansregular"/>
              </a:rPr>
              <a:t> </a:t>
            </a:r>
          </a:p>
          <a:p>
            <a:pPr algn="l" fontAlgn="base"/>
            <a:endParaRPr lang="pt-BR" dirty="0"/>
          </a:p>
        </p:txBody>
      </p:sp>
      <p:sp>
        <p:nvSpPr>
          <p:cNvPr id="4" name="Espaço Reservado para Número de Slide 3"/>
          <p:cNvSpPr>
            <a:spLocks noGrp="1"/>
          </p:cNvSpPr>
          <p:nvPr>
            <p:ph type="sldNum" sz="quarter" idx="5"/>
          </p:nvPr>
        </p:nvSpPr>
        <p:spPr/>
        <p:txBody>
          <a:bodyPr/>
          <a:lstStyle/>
          <a:p>
            <a:fld id="{6B5327B3-FF8D-4BF5-BB07-00160D04CBBD}" type="slidenum">
              <a:rPr lang="pt-BR" smtClean="0"/>
              <a:t>14</a:t>
            </a:fld>
            <a:endParaRPr lang="pt-BR"/>
          </a:p>
        </p:txBody>
      </p:sp>
    </p:spTree>
    <p:extLst>
      <p:ext uri="{BB962C8B-B14F-4D97-AF65-F5344CB8AC3E}">
        <p14:creationId xmlns:p14="http://schemas.microsoft.com/office/powerpoint/2010/main" val="3332431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pt-BR" sz="1800" b="1" i="0" dirty="0">
                <a:solidFill>
                  <a:srgbClr val="003300"/>
                </a:solidFill>
                <a:effectLst/>
                <a:latin typeface="tahoma" panose="020B0604030504040204" pitchFamily="34" charset="0"/>
              </a:rPr>
              <a:t>PIVICT - Programa Institucional Voluntário de Iniciação Científica e/ou Tecnológica (</a:t>
            </a:r>
            <a:r>
              <a:rPr lang="pt-BR" sz="1800" b="1" i="1" dirty="0">
                <a:solidFill>
                  <a:srgbClr val="003300"/>
                </a:solidFill>
                <a:effectLst/>
                <a:latin typeface="tahoma" panose="020B0604030504040204" pitchFamily="34" charset="0"/>
              </a:rPr>
              <a:t>Câmpus</a:t>
            </a:r>
            <a:r>
              <a:rPr lang="pt-BR" sz="1800" b="1" i="0" dirty="0">
                <a:solidFill>
                  <a:srgbClr val="003300"/>
                </a:solidFill>
                <a:effectLst/>
                <a:latin typeface="tahoma" panose="020B0604030504040204" pitchFamily="34" charset="0"/>
              </a:rPr>
              <a:t> Cubatão)</a:t>
            </a:r>
            <a:endParaRPr lang="pt-BR" b="1" i="0" dirty="0">
              <a:solidFill>
                <a:srgbClr val="333333"/>
              </a:solidFill>
              <a:effectLst/>
              <a:latin typeface="Helvetica Neue"/>
            </a:endParaRPr>
          </a:p>
          <a:p>
            <a:pPr algn="just" fontAlgn="base"/>
            <a:r>
              <a:rPr lang="pt-BR" sz="1800" b="0" i="0" dirty="0">
                <a:solidFill>
                  <a:srgbClr val="333333"/>
                </a:solidFill>
                <a:effectLst/>
                <a:latin typeface="tahoma" panose="020B0604030504040204" pitchFamily="34" charset="0"/>
              </a:rPr>
              <a:t>No Programa Institucional Voluntário de Iniciação Científica e/ou Tecnológica (PIVICT) não há remuneração e os projetos podem ser encaminhados para a Coordenadoria de Pesquisa, Inovação e Pós-graduação do Campus, em fluxo contínuo, respeitando as datas limites para submissão dos projetos. Os resultados devem ser publicados em até 20 dias a partir da data limite de submissão do período corrente. Para mais informações, clique </a:t>
            </a:r>
            <a:r>
              <a:rPr lang="pt-BR" sz="1800" b="0" i="0" u="none" strike="noStrike" dirty="0">
                <a:solidFill>
                  <a:srgbClr val="0088CC"/>
                </a:solidFill>
                <a:effectLst/>
                <a:latin typeface="tahoma" panose="020B0604030504040204" pitchFamily="34" charset="0"/>
                <a:hlinkClick r:id="rId3"/>
              </a:rPr>
              <a:t>aqui</a:t>
            </a:r>
            <a:r>
              <a:rPr lang="pt-BR" sz="1800" b="0" i="0" dirty="0">
                <a:solidFill>
                  <a:srgbClr val="333333"/>
                </a:solidFill>
                <a:effectLst/>
                <a:latin typeface="tahoma" panose="020B0604030504040204" pitchFamily="34" charset="0"/>
              </a:rPr>
              <a:t>.</a:t>
            </a:r>
            <a:endParaRPr lang="pt-BR" b="0" i="0" dirty="0">
              <a:solidFill>
                <a:srgbClr val="000000"/>
              </a:solidFill>
              <a:effectLst/>
              <a:latin typeface="open_sansregular"/>
            </a:endParaRPr>
          </a:p>
          <a:p>
            <a:pPr algn="l" fontAlgn="base"/>
            <a:r>
              <a:rPr lang="pt-BR" b="0" i="0" dirty="0">
                <a:solidFill>
                  <a:srgbClr val="000000"/>
                </a:solidFill>
                <a:effectLst/>
                <a:latin typeface="open_sansregular"/>
              </a:rPr>
              <a:t> </a:t>
            </a:r>
          </a:p>
          <a:p>
            <a:pPr algn="just" fontAlgn="base"/>
            <a:r>
              <a:rPr lang="pt-BR" sz="1800" b="1" i="0" dirty="0">
                <a:solidFill>
                  <a:srgbClr val="003300"/>
                </a:solidFill>
                <a:effectLst/>
                <a:latin typeface="tahoma" panose="020B0604030504040204" pitchFamily="34" charset="0"/>
              </a:rPr>
              <a:t>PIBIFSP - Programa Institucional de Bolsas de Iniciação Científica do IFSP (</a:t>
            </a:r>
            <a:r>
              <a:rPr lang="pt-BR" sz="1800" b="1" i="1" dirty="0">
                <a:solidFill>
                  <a:srgbClr val="003300"/>
                </a:solidFill>
                <a:effectLst/>
                <a:latin typeface="tahoma" panose="020B0604030504040204" pitchFamily="34" charset="0"/>
              </a:rPr>
              <a:t>Câmpus </a:t>
            </a:r>
            <a:r>
              <a:rPr lang="pt-BR" sz="1800" b="1" i="0" dirty="0">
                <a:solidFill>
                  <a:srgbClr val="003300"/>
                </a:solidFill>
                <a:effectLst/>
                <a:latin typeface="tahoma" panose="020B0604030504040204" pitchFamily="34" charset="0"/>
              </a:rPr>
              <a:t>Cubatão)</a:t>
            </a:r>
            <a:endParaRPr lang="pt-BR" b="0" i="0" dirty="0">
              <a:solidFill>
                <a:srgbClr val="000000"/>
              </a:solidFill>
              <a:effectLst/>
              <a:latin typeface="open_sansregular"/>
            </a:endParaRPr>
          </a:p>
          <a:p>
            <a:pPr algn="just" fontAlgn="base"/>
            <a:r>
              <a:rPr lang="pt-BR" sz="1800" b="0" i="0" dirty="0">
                <a:solidFill>
                  <a:srgbClr val="333333"/>
                </a:solidFill>
                <a:effectLst/>
                <a:latin typeface="tahoma" panose="020B0604030504040204" pitchFamily="34" charset="0"/>
              </a:rPr>
              <a:t>O programa de Iniciação Científica do Instituto Federal de Educação, Ciência e Tecnologia de São Paulo - IFSP tem por finalidade o suporte a grupos de trabalho, formados por docentes e alunos, integrantes do regime de iniciação científica envolvidos no desenvolvimento de pesquisas de acordo com o Regimento Interno. Nesta modalidade, os alunos recebem bolsa mensal de R$400,00 durante o período de vigência do projeto.</a:t>
            </a:r>
            <a:r>
              <a:rPr lang="pt-BR" sz="1800" b="0" i="0" dirty="0">
                <a:solidFill>
                  <a:srgbClr val="000000"/>
                </a:solidFill>
                <a:effectLst/>
                <a:latin typeface="tahoma" panose="020B0604030504040204" pitchFamily="34" charset="0"/>
              </a:rPr>
              <a:t> </a:t>
            </a:r>
            <a:r>
              <a:rPr lang="pt-BR" sz="1800" b="0" i="0" dirty="0">
                <a:solidFill>
                  <a:srgbClr val="333333"/>
                </a:solidFill>
                <a:effectLst/>
                <a:latin typeface="tahoma" panose="020B0604030504040204" pitchFamily="34" charset="0"/>
              </a:rPr>
              <a:t>Para mais informações, clique </a:t>
            </a:r>
            <a:r>
              <a:rPr lang="pt-BR" sz="1800" b="0" i="0" u="none" strike="noStrike" dirty="0">
                <a:solidFill>
                  <a:srgbClr val="0088CC"/>
                </a:solidFill>
                <a:effectLst/>
                <a:latin typeface="tahoma" panose="020B0604030504040204" pitchFamily="34" charset="0"/>
                <a:hlinkClick r:id="rId4"/>
              </a:rPr>
              <a:t>aqui</a:t>
            </a:r>
            <a:endParaRPr lang="pt-BR" b="0" i="0" dirty="0">
              <a:solidFill>
                <a:srgbClr val="000000"/>
              </a:solidFill>
              <a:effectLst/>
              <a:latin typeface="open_sansregular"/>
            </a:endParaRPr>
          </a:p>
          <a:p>
            <a:pPr algn="l" fontAlgn="base"/>
            <a:r>
              <a:rPr lang="pt-BR" b="0" i="0" dirty="0">
                <a:solidFill>
                  <a:srgbClr val="000000"/>
                </a:solidFill>
                <a:effectLst/>
                <a:latin typeface="open_sansregular"/>
              </a:rPr>
              <a:t> </a:t>
            </a:r>
          </a:p>
          <a:p>
            <a:pPr algn="just" fontAlgn="base"/>
            <a:r>
              <a:rPr lang="pt-BR" sz="1800" b="1" i="0" dirty="0">
                <a:solidFill>
                  <a:srgbClr val="003300"/>
                </a:solidFill>
                <a:effectLst/>
                <a:latin typeface="tahoma" panose="020B0604030504040204" pitchFamily="34" charset="0"/>
              </a:rPr>
              <a:t>PIBIC-EM – Programa Institucional de Bolsas de Iniciação Científica para o Ensino Médio (CNPQ)</a:t>
            </a:r>
            <a:endParaRPr lang="pt-BR" b="0" i="0" dirty="0">
              <a:solidFill>
                <a:srgbClr val="000000"/>
              </a:solidFill>
              <a:effectLst/>
              <a:latin typeface="open_sansregular"/>
            </a:endParaRPr>
          </a:p>
          <a:p>
            <a:pPr algn="just" fontAlgn="base"/>
            <a:r>
              <a:rPr lang="pt-BR" sz="1800" b="0" i="0" dirty="0">
                <a:solidFill>
                  <a:srgbClr val="333333"/>
                </a:solidFill>
                <a:effectLst/>
                <a:latin typeface="tahoma" panose="020B0604030504040204" pitchFamily="34" charset="0"/>
              </a:rPr>
              <a:t>Com foco na criação de uma cultura científica, o PIBIC-EM: Programa Institucional de Bolsas de Iniciação Cientifica para o Ensino Médio é dirigido para os estudantes do Ensino Médio e Profissional com a finalidade de contribuir com a formação de cidadãos plenos, conscientes e participativos; de despertar vocação científica e de incentivar talentos potenciais, mediante sua participação em atividades de educação científica e/ou tecnológica, orientadas por pesquisador qualificado de instituições de </a:t>
            </a:r>
            <a:r>
              <a:rPr lang="pt-BR" sz="1800" b="0" i="0" dirty="0" err="1">
                <a:solidFill>
                  <a:srgbClr val="333333"/>
                </a:solidFill>
                <a:effectLst/>
                <a:latin typeface="tahoma" panose="020B0604030504040204" pitchFamily="34" charset="0"/>
              </a:rPr>
              <a:t>ensinosuperior</a:t>
            </a:r>
            <a:r>
              <a:rPr lang="pt-BR" sz="1800" b="0" i="0" dirty="0">
                <a:solidFill>
                  <a:srgbClr val="333333"/>
                </a:solidFill>
                <a:effectLst/>
                <a:latin typeface="tahoma" panose="020B0604030504040204" pitchFamily="34" charset="0"/>
              </a:rPr>
              <a:t> ou institutos/centros de pesquisas ou institutos tecnológicos. Para mais informações, clique </a:t>
            </a:r>
            <a:r>
              <a:rPr lang="pt-BR" sz="1800" b="0" i="0" u="none" strike="noStrike" dirty="0">
                <a:solidFill>
                  <a:srgbClr val="0088CC"/>
                </a:solidFill>
                <a:effectLst/>
                <a:latin typeface="tahoma" panose="020B0604030504040204" pitchFamily="34" charset="0"/>
                <a:hlinkClick r:id="rId5"/>
              </a:rPr>
              <a:t>aqui</a:t>
            </a:r>
            <a:r>
              <a:rPr lang="pt-BR" sz="1800" b="0" i="0" dirty="0">
                <a:solidFill>
                  <a:srgbClr val="333333"/>
                </a:solidFill>
                <a:effectLst/>
                <a:latin typeface="tahoma" panose="020B0604030504040204" pitchFamily="34" charset="0"/>
              </a:rPr>
              <a:t>.</a:t>
            </a:r>
            <a:endParaRPr lang="pt-BR" b="0" i="0" dirty="0">
              <a:solidFill>
                <a:srgbClr val="333333"/>
              </a:solidFill>
              <a:effectLst/>
              <a:latin typeface="Helvetica Neue"/>
            </a:endParaRPr>
          </a:p>
          <a:p>
            <a:pPr algn="l" fontAlgn="base"/>
            <a:r>
              <a:rPr lang="pt-BR" b="0" i="0" dirty="0">
                <a:solidFill>
                  <a:srgbClr val="000000"/>
                </a:solidFill>
                <a:effectLst/>
                <a:latin typeface="open_sansregular"/>
              </a:rPr>
              <a:t> </a:t>
            </a:r>
          </a:p>
          <a:p>
            <a:pPr algn="l" fontAlgn="base"/>
            <a:endParaRPr lang="pt-BR" dirty="0"/>
          </a:p>
        </p:txBody>
      </p:sp>
      <p:sp>
        <p:nvSpPr>
          <p:cNvPr id="4" name="Espaço Reservado para Número de Slide 3"/>
          <p:cNvSpPr>
            <a:spLocks noGrp="1"/>
          </p:cNvSpPr>
          <p:nvPr>
            <p:ph type="sldNum" sz="quarter" idx="5"/>
          </p:nvPr>
        </p:nvSpPr>
        <p:spPr/>
        <p:txBody>
          <a:bodyPr/>
          <a:lstStyle/>
          <a:p>
            <a:fld id="{6B5327B3-FF8D-4BF5-BB07-00160D04CBBD}" type="slidenum">
              <a:rPr lang="pt-BR" smtClean="0"/>
              <a:t>15</a:t>
            </a:fld>
            <a:endParaRPr lang="pt-BR"/>
          </a:p>
        </p:txBody>
      </p:sp>
    </p:spTree>
    <p:extLst>
      <p:ext uri="{BB962C8B-B14F-4D97-AF65-F5344CB8AC3E}">
        <p14:creationId xmlns:p14="http://schemas.microsoft.com/office/powerpoint/2010/main" val="4006239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Oportunidades: entenda a importância do ensino técnico na vida profissional | Hora 1 | G1 (globo.com)</a:t>
            </a:r>
            <a:endParaRPr lang="pt-BR" dirty="0"/>
          </a:p>
          <a:p>
            <a:pPr algn="l" fontAlgn="base"/>
            <a:r>
              <a:rPr lang="pt-BR" b="0" i="0" dirty="0">
                <a:solidFill>
                  <a:srgbClr val="333333"/>
                </a:solidFill>
                <a:effectLst/>
                <a:latin typeface="var(--font-family-book)"/>
              </a:rPr>
              <a:t>Segundo o Mapa do Trabalho, estudo realizado pelo Observatório Nacional da Indústria, o número de vagas para profissionais de nível técnico nas indústrias brasileiras deve crescer</a:t>
            </a:r>
            <a:r>
              <a:rPr lang="pt-BR" b="1" i="0" dirty="0">
                <a:solidFill>
                  <a:srgbClr val="333333"/>
                </a:solidFill>
                <a:effectLst/>
                <a:latin typeface="inherit"/>
              </a:rPr>
              <a:t> </a:t>
            </a:r>
            <a:r>
              <a:rPr lang="pt-BR" b="0" i="0" dirty="0">
                <a:solidFill>
                  <a:srgbClr val="333333"/>
                </a:solidFill>
                <a:effectLst/>
                <a:latin typeface="var(--font-family-book)"/>
              </a:rPr>
              <a:t>mais do que a média estimada para todas as ocupações do setor em 2023.</a:t>
            </a:r>
          </a:p>
          <a:p>
            <a:pPr algn="l" fontAlgn="base"/>
            <a:r>
              <a:rPr lang="pt-BR" b="0" i="0" dirty="0">
                <a:solidFill>
                  <a:srgbClr val="333333"/>
                </a:solidFill>
                <a:effectLst/>
                <a:latin typeface="var(--font-family-book)"/>
              </a:rPr>
              <a:t>A estimativa é de que até o fim do ano, os trabalhadores de nível técnico atuando nas indústrias do país sejam mais de 2 milhões. </a:t>
            </a:r>
            <a:r>
              <a:rPr lang="pt-BR" b="1" i="0" dirty="0">
                <a:solidFill>
                  <a:srgbClr val="333333"/>
                </a:solidFill>
                <a:effectLst/>
                <a:latin typeface="inherit"/>
              </a:rPr>
              <a:t>Quase 20% dos postos de trabalho</a:t>
            </a:r>
            <a:r>
              <a:rPr lang="pt-BR" b="0" i="0" dirty="0">
                <a:solidFill>
                  <a:srgbClr val="333333"/>
                </a:solidFill>
                <a:effectLst/>
                <a:latin typeface="var(--font-family-book)"/>
              </a:rPr>
              <a:t>. Ou seja, 1 em cada cinco empregos no setor industrial serão ocupados por quem concluiu uma escola técnica. Para preencher todas essas vagas, o Brasil precisa formar mais de 77 mil estudantes somente este ano.</a:t>
            </a:r>
          </a:p>
          <a:p>
            <a:pPr algn="l" fontAlgn="base"/>
            <a:r>
              <a:rPr lang="pt-BR" b="0" i="0" dirty="0">
                <a:solidFill>
                  <a:srgbClr val="333333"/>
                </a:solidFill>
                <a:effectLst/>
                <a:latin typeface="var(--font-family-book)"/>
              </a:rPr>
              <a:t>O Ronaldo tem apenas 20 anos, mas já foi promovido no trabalho. Ele acabou de concluir o curso técnico em logística e antes mesmo de se formar, passou de auxiliar de estoque para assistente logístico. Ele afirma que o estudo foi importante para sua carreira.</a:t>
            </a:r>
          </a:p>
          <a:p>
            <a:pPr algn="l" fontAlgn="base"/>
            <a:endParaRPr lang="pt-BR" b="0" i="0" dirty="0">
              <a:solidFill>
                <a:srgbClr val="333333"/>
              </a:solidFill>
              <a:effectLst/>
              <a:latin typeface="var(--font-family-book)"/>
            </a:endParaRPr>
          </a:p>
          <a:p>
            <a:pPr algn="l"/>
            <a:endParaRPr lang="pt-BR" b="0" i="0" dirty="0">
              <a:solidFill>
                <a:srgbClr val="000000"/>
              </a:solidFill>
              <a:effectLst/>
            </a:endParaRPr>
          </a:p>
          <a:p>
            <a:pPr algn="l"/>
            <a:r>
              <a:rPr lang="pt-BR" b="0" i="0" dirty="0">
                <a:solidFill>
                  <a:srgbClr val="000000"/>
                </a:solidFill>
                <a:effectLst/>
                <a:hlinkClick r:id="rId4"/>
              </a:rPr>
              <a:t>Segundo um estudo da </a:t>
            </a:r>
            <a:r>
              <a:rPr lang="pt-BR" b="0" i="0" dirty="0" err="1">
                <a:solidFill>
                  <a:srgbClr val="000000"/>
                </a:solidFill>
                <a:effectLst/>
                <a:hlinkClick r:id="rId4"/>
              </a:rPr>
              <a:t>Brasscom</a:t>
            </a:r>
            <a:r>
              <a:rPr lang="pt-BR" b="0" i="0" dirty="0">
                <a:solidFill>
                  <a:srgbClr val="000000"/>
                </a:solidFill>
                <a:effectLst/>
                <a:hlinkClick r:id="rId4"/>
              </a:rPr>
              <a:t>, as empresas de tecnologia demandam 797 mil talentos de 2021 a 2025, mas há um déficit anual de 106 mil profissionais de informática de nível médio no Brasil</a:t>
            </a:r>
            <a:r>
              <a:rPr lang="pt-BR" b="0" i="0" baseline="30000" dirty="0">
                <a:solidFill>
                  <a:srgbClr val="000000"/>
                </a:solidFill>
                <a:effectLst/>
                <a:hlinkClick r:id="rId5"/>
              </a:rPr>
              <a:t>1</a:t>
            </a:r>
            <a:r>
              <a:rPr lang="pt-BR" b="0" i="0" dirty="0">
                <a:solidFill>
                  <a:srgbClr val="000000"/>
                </a:solidFill>
                <a:effectLst/>
              </a:rPr>
              <a:t>. </a:t>
            </a:r>
            <a:r>
              <a:rPr lang="pt-BR" b="0" i="0" dirty="0">
                <a:solidFill>
                  <a:srgbClr val="000000"/>
                </a:solidFill>
                <a:effectLst/>
                <a:hlinkClick r:id="rId4"/>
              </a:rPr>
              <a:t>A procura por esses profissionais cresceu mais de 670% só em 2020, principalmente por desenvolvedores, analistas de sistemas e suporte</a:t>
            </a:r>
            <a:r>
              <a:rPr lang="pt-BR" b="0" i="0" baseline="30000" dirty="0">
                <a:solidFill>
                  <a:srgbClr val="000000"/>
                </a:solidFill>
                <a:effectLst/>
                <a:hlinkClick r:id="rId6"/>
              </a:rPr>
              <a:t>2</a:t>
            </a:r>
            <a:r>
              <a:rPr lang="pt-BR" b="0" i="0" dirty="0">
                <a:solidFill>
                  <a:srgbClr val="000000"/>
                </a:solidFill>
                <a:effectLst/>
              </a:rPr>
              <a:t>. </a:t>
            </a:r>
            <a:r>
              <a:rPr lang="pt-BR" b="0" i="0" dirty="0">
                <a:solidFill>
                  <a:srgbClr val="000000"/>
                </a:solidFill>
                <a:effectLst/>
                <a:hlinkClick r:id="rId4"/>
              </a:rPr>
              <a:t>Um relatório do </a:t>
            </a:r>
            <a:r>
              <a:rPr lang="pt-BR" b="0" i="0" dirty="0" err="1">
                <a:solidFill>
                  <a:srgbClr val="000000"/>
                </a:solidFill>
                <a:effectLst/>
                <a:hlinkClick r:id="rId4"/>
              </a:rPr>
              <a:t>FGVcia</a:t>
            </a:r>
            <a:r>
              <a:rPr lang="pt-BR" b="0" i="0" dirty="0">
                <a:solidFill>
                  <a:srgbClr val="000000"/>
                </a:solidFill>
                <a:effectLst/>
                <a:hlinkClick r:id="rId4"/>
              </a:rPr>
              <a:t> mostra que o Brasil tem cerca de 1,5 milhão de computadores pessoais e 230 milhões de smartphones em uso, o que indica um grande potencial para o mercado de TI</a:t>
            </a:r>
            <a:r>
              <a:rPr lang="pt-BR" b="0" i="0" baseline="30000" dirty="0">
                <a:solidFill>
                  <a:srgbClr val="000000"/>
                </a:solidFill>
                <a:effectLst/>
                <a:hlinkClick r:id="rId7"/>
              </a:rPr>
              <a:t>3</a:t>
            </a:r>
            <a:r>
              <a:rPr lang="pt-BR" b="0" i="0" dirty="0">
                <a:solidFill>
                  <a:srgbClr val="000000"/>
                </a:solidFill>
                <a:effectLst/>
              </a:rPr>
              <a:t>.</a:t>
            </a:r>
          </a:p>
          <a:p>
            <a:pPr algn="l"/>
            <a:endParaRPr lang="pt-BR" b="0" i="0" dirty="0">
              <a:solidFill>
                <a:srgbClr val="000000"/>
              </a:solidFill>
              <a:effectLst/>
            </a:endParaRPr>
          </a:p>
          <a:p>
            <a:pPr algn="l"/>
            <a:r>
              <a:rPr lang="pt-BR" b="0" i="0" dirty="0">
                <a:solidFill>
                  <a:srgbClr val="111111"/>
                </a:solidFill>
                <a:effectLst/>
                <a:latin typeface="-apple-system"/>
              </a:rPr>
              <a:t>A demanda por técnicos em informática no Brasil é alta e deve continuar a crescer nos próximos anos. </a:t>
            </a:r>
            <a:r>
              <a:rPr lang="pt-BR" b="0" i="0" dirty="0">
                <a:solidFill>
                  <a:srgbClr val="111111"/>
                </a:solidFill>
                <a:effectLst/>
                <a:latin typeface="-apple-system"/>
                <a:hlinkClick r:id="rId8"/>
              </a:rPr>
              <a:t>De acordo com a </a:t>
            </a:r>
            <a:r>
              <a:rPr lang="pt-BR" b="1" i="0" dirty="0">
                <a:solidFill>
                  <a:srgbClr val="111111"/>
                </a:solidFill>
                <a:effectLst/>
                <a:latin typeface="-apple-system"/>
                <a:hlinkClick r:id="rId8"/>
              </a:rPr>
              <a:t>32ª Pesquisa Anual do Uso de TI no Brasil</a:t>
            </a:r>
            <a:r>
              <a:rPr lang="pt-BR" b="0" i="0" dirty="0">
                <a:solidFill>
                  <a:srgbClr val="111111"/>
                </a:solidFill>
                <a:effectLst/>
                <a:latin typeface="-apple-system"/>
                <a:hlinkClick r:id="rId8"/>
              </a:rPr>
              <a:t> realizada pelo </a:t>
            </a:r>
            <a:r>
              <a:rPr lang="pt-BR" b="1" i="0" dirty="0">
                <a:solidFill>
                  <a:srgbClr val="111111"/>
                </a:solidFill>
                <a:effectLst/>
                <a:latin typeface="-apple-system"/>
                <a:hlinkClick r:id="rId8"/>
              </a:rPr>
              <a:t>Centro de Tecnologia de Informação Aplicada da Escola de Administração de Empresas de São Paulo da Fundação </a:t>
            </a:r>
            <a:r>
              <a:rPr lang="pt-BR" b="1" i="0" dirty="0" err="1">
                <a:solidFill>
                  <a:srgbClr val="111111"/>
                </a:solidFill>
                <a:effectLst/>
                <a:latin typeface="-apple-system"/>
                <a:hlinkClick r:id="rId8"/>
              </a:rPr>
              <a:t>Getulio</a:t>
            </a:r>
            <a:r>
              <a:rPr lang="pt-BR" b="1" i="0" dirty="0">
                <a:solidFill>
                  <a:srgbClr val="111111"/>
                </a:solidFill>
                <a:effectLst/>
                <a:latin typeface="-apple-system"/>
                <a:hlinkClick r:id="rId8"/>
              </a:rPr>
              <a:t> Vargas (</a:t>
            </a:r>
            <a:r>
              <a:rPr lang="pt-BR" b="1" i="0" dirty="0" err="1">
                <a:solidFill>
                  <a:srgbClr val="111111"/>
                </a:solidFill>
                <a:effectLst/>
                <a:latin typeface="-apple-system"/>
                <a:hlinkClick r:id="rId8"/>
              </a:rPr>
              <a:t>FGVcia</a:t>
            </a:r>
            <a:r>
              <a:rPr lang="pt-BR" b="1" i="0" dirty="0">
                <a:solidFill>
                  <a:srgbClr val="111111"/>
                </a:solidFill>
                <a:effectLst/>
                <a:latin typeface="-apple-system"/>
                <a:hlinkClick r:id="rId8"/>
              </a:rPr>
              <a:t>)</a:t>
            </a:r>
            <a:r>
              <a:rPr lang="pt-BR" b="0" i="0" dirty="0">
                <a:solidFill>
                  <a:srgbClr val="111111"/>
                </a:solidFill>
                <a:effectLst/>
                <a:latin typeface="-apple-system"/>
                <a:hlinkClick r:id="rId8"/>
              </a:rPr>
              <a:t>, o Brasil deve ultrapassar a marca de 200 milhões de computadores em uso ainda este ano, o que significa que teremos cerca de 9,4 máquinas para cada 10 habitantes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 </a:t>
            </a:r>
            <a:r>
              <a:rPr lang="pt-BR" b="0" i="0" dirty="0">
                <a:solidFill>
                  <a:srgbClr val="111111"/>
                </a:solidFill>
                <a:effectLst/>
                <a:latin typeface="-apple-system"/>
                <a:hlinkClick r:id="rId8"/>
              </a:rPr>
              <a:t>O estudo também destaca que, em 2021, o investimento rápido e estratégico em infraestrutura de TI entrou como aliado para enfrentar com sucesso a realidade imposta pela Covid-19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a:t>
            </a:r>
          </a:p>
          <a:p>
            <a:pPr algn="l"/>
            <a:r>
              <a:rPr lang="pt-BR" b="0" i="0" dirty="0">
                <a:solidFill>
                  <a:srgbClr val="111111"/>
                </a:solidFill>
                <a:effectLst/>
                <a:latin typeface="-apple-system"/>
              </a:rPr>
              <a:t>Além disso, o </a:t>
            </a:r>
            <a:r>
              <a:rPr lang="pt-BR" b="1" i="0" dirty="0">
                <a:solidFill>
                  <a:srgbClr val="111111"/>
                </a:solidFill>
                <a:effectLst/>
                <a:latin typeface="-apple-system"/>
              </a:rPr>
              <a:t>DT Index 2020 (Índice de Transformação Digital da Dell Technologies 2020)</a:t>
            </a:r>
            <a:r>
              <a:rPr lang="pt-BR" b="0" i="0" dirty="0">
                <a:solidFill>
                  <a:srgbClr val="111111"/>
                </a:solidFill>
                <a:effectLst/>
                <a:latin typeface="-apple-system"/>
              </a:rPr>
              <a:t> revelou que, do total de empresas instaladas no Brasil, </a:t>
            </a:r>
            <a:r>
              <a:rPr lang="pt-BR" b="1" i="0" dirty="0">
                <a:solidFill>
                  <a:srgbClr val="111111"/>
                </a:solidFill>
                <a:effectLst/>
                <a:latin typeface="-apple-system"/>
              </a:rPr>
              <a:t>87,5%</a:t>
            </a:r>
            <a:r>
              <a:rPr lang="pt-BR" b="0" i="0" dirty="0">
                <a:solidFill>
                  <a:srgbClr val="111111"/>
                </a:solidFill>
                <a:effectLst/>
                <a:latin typeface="-apple-system"/>
              </a:rPr>
              <a:t> realizaram alguma iniciativa voltada à transformação digital no ano passado. </a:t>
            </a:r>
            <a:r>
              <a:rPr lang="pt-BR" b="0" i="0" dirty="0">
                <a:solidFill>
                  <a:srgbClr val="111111"/>
                </a:solidFill>
                <a:effectLst/>
                <a:latin typeface="-apple-system"/>
                <a:hlinkClick r:id="rId8"/>
              </a:rPr>
              <a:t>O número ficou acima da média mundial, de 80%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 </a:t>
            </a:r>
            <a:r>
              <a:rPr lang="pt-BR" b="0" i="0" dirty="0">
                <a:solidFill>
                  <a:srgbClr val="111111"/>
                </a:solidFill>
                <a:effectLst/>
                <a:latin typeface="-apple-system"/>
                <a:hlinkClick r:id="rId8"/>
              </a:rPr>
              <a:t>Diante dos desafios impostos pelo distanciamento social e a massificação do trabalho remoto, muitas empresas se viram obrigadas a adequar as operações para se manterem competitivas no mercado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a:t>
            </a:r>
          </a:p>
          <a:p>
            <a:pPr algn="l"/>
            <a:r>
              <a:rPr lang="pt-BR" b="0" i="0" dirty="0">
                <a:solidFill>
                  <a:srgbClr val="111111"/>
                </a:solidFill>
                <a:effectLst/>
                <a:latin typeface="-apple-system"/>
              </a:rPr>
              <a:t>Com base nesses dados, é possível afirmar que a necessidade por técnicos em informática no Brasil continuará alta nos próximos anos. Ainda assim, é importante lembrar que o mercado está em constante evolução e que novas tecnologias podem surgir e mudar as demandas futuras.</a:t>
            </a:r>
          </a:p>
          <a:p>
            <a:pPr algn="l"/>
            <a:endParaRPr lang="pt-BR" b="0" i="0" dirty="0">
              <a:solidFill>
                <a:srgbClr val="000000"/>
              </a:solidFill>
              <a:effectLst/>
            </a:endParaRPr>
          </a:p>
          <a:p>
            <a:pPr algn="l" fontAlgn="base"/>
            <a:endParaRPr lang="pt-BR" b="0" i="0" dirty="0">
              <a:solidFill>
                <a:srgbClr val="333333"/>
              </a:solidFill>
              <a:effectLst/>
              <a:latin typeface="var(--font-family-book)"/>
            </a:endParaRPr>
          </a:p>
          <a:p>
            <a:endParaRPr lang="pt-BR" dirty="0"/>
          </a:p>
        </p:txBody>
      </p:sp>
      <p:sp>
        <p:nvSpPr>
          <p:cNvPr id="4" name="Espaço Reservado para Número de Slide 3"/>
          <p:cNvSpPr>
            <a:spLocks noGrp="1"/>
          </p:cNvSpPr>
          <p:nvPr>
            <p:ph type="sldNum" sz="quarter" idx="5"/>
          </p:nvPr>
        </p:nvSpPr>
        <p:spPr/>
        <p:txBody>
          <a:bodyPr/>
          <a:lstStyle/>
          <a:p>
            <a:fld id="{6B5327B3-FF8D-4BF5-BB07-00160D04CBBD}" type="slidenum">
              <a:rPr lang="pt-BR" smtClean="0"/>
              <a:t>16</a:t>
            </a:fld>
            <a:endParaRPr lang="pt-BR"/>
          </a:p>
        </p:txBody>
      </p:sp>
    </p:spTree>
    <p:extLst>
      <p:ext uri="{BB962C8B-B14F-4D97-AF65-F5344CB8AC3E}">
        <p14:creationId xmlns:p14="http://schemas.microsoft.com/office/powerpoint/2010/main" val="444039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Oportunidades: entenda a importância do ensino técnico na vida profissional | Hora 1 | G1 (globo.com)</a:t>
            </a:r>
            <a:endParaRPr lang="pt-BR" dirty="0"/>
          </a:p>
          <a:p>
            <a:pPr algn="l" fontAlgn="base"/>
            <a:r>
              <a:rPr lang="pt-BR" b="0" i="0" dirty="0">
                <a:solidFill>
                  <a:srgbClr val="333333"/>
                </a:solidFill>
                <a:effectLst/>
                <a:latin typeface="var(--font-family-book)"/>
              </a:rPr>
              <a:t>Segundo o Mapa do Trabalho, estudo realizado pelo Observatório Nacional da Indústria, o número de vagas para profissionais de nível técnico nas indústrias brasileiras deve crescer</a:t>
            </a:r>
            <a:r>
              <a:rPr lang="pt-BR" b="1" i="0" dirty="0">
                <a:solidFill>
                  <a:srgbClr val="333333"/>
                </a:solidFill>
                <a:effectLst/>
                <a:latin typeface="inherit"/>
              </a:rPr>
              <a:t> </a:t>
            </a:r>
            <a:r>
              <a:rPr lang="pt-BR" b="0" i="0" dirty="0">
                <a:solidFill>
                  <a:srgbClr val="333333"/>
                </a:solidFill>
                <a:effectLst/>
                <a:latin typeface="var(--font-family-book)"/>
              </a:rPr>
              <a:t>mais do que a média estimada para todas as ocupações do setor em 2023.</a:t>
            </a:r>
          </a:p>
          <a:p>
            <a:pPr algn="l" fontAlgn="base"/>
            <a:r>
              <a:rPr lang="pt-BR" b="0" i="0" dirty="0">
                <a:solidFill>
                  <a:srgbClr val="333333"/>
                </a:solidFill>
                <a:effectLst/>
                <a:latin typeface="var(--font-family-book)"/>
              </a:rPr>
              <a:t>A estimativa é de que até o fim do ano, os trabalhadores de nível técnico atuando nas indústrias do país sejam mais de 2 milhões. </a:t>
            </a:r>
            <a:r>
              <a:rPr lang="pt-BR" b="1" i="0" dirty="0">
                <a:solidFill>
                  <a:srgbClr val="333333"/>
                </a:solidFill>
                <a:effectLst/>
                <a:latin typeface="inherit"/>
              </a:rPr>
              <a:t>Quase 20% dos postos de trabalho</a:t>
            </a:r>
            <a:r>
              <a:rPr lang="pt-BR" b="0" i="0" dirty="0">
                <a:solidFill>
                  <a:srgbClr val="333333"/>
                </a:solidFill>
                <a:effectLst/>
                <a:latin typeface="var(--font-family-book)"/>
              </a:rPr>
              <a:t>. Ou seja, 1 em cada cinco empregos no setor industrial serão ocupados por quem concluiu uma escola técnica. Para preencher todas essas vagas, o Brasil precisa formar mais de 77 mil estudantes somente este ano.</a:t>
            </a:r>
          </a:p>
          <a:p>
            <a:pPr algn="l" fontAlgn="base"/>
            <a:r>
              <a:rPr lang="pt-BR" b="0" i="0" dirty="0">
                <a:solidFill>
                  <a:srgbClr val="333333"/>
                </a:solidFill>
                <a:effectLst/>
                <a:latin typeface="var(--font-family-book)"/>
              </a:rPr>
              <a:t>O Ronaldo tem apenas 20 anos, mas já foi promovido no trabalho. Ele acabou de concluir o curso técnico em logística e antes mesmo de se formar, passou de auxiliar de estoque para assistente logístico. Ele afirma que o estudo foi importante para sua carreira.</a:t>
            </a:r>
          </a:p>
          <a:p>
            <a:pPr algn="l" fontAlgn="base"/>
            <a:endParaRPr lang="pt-BR" b="0" i="0" dirty="0">
              <a:solidFill>
                <a:srgbClr val="333333"/>
              </a:solidFill>
              <a:effectLst/>
              <a:latin typeface="var(--font-family-book)"/>
            </a:endParaRPr>
          </a:p>
          <a:p>
            <a:pPr algn="l"/>
            <a:endParaRPr lang="pt-BR" b="0" i="0" dirty="0">
              <a:solidFill>
                <a:srgbClr val="000000"/>
              </a:solidFill>
              <a:effectLst/>
            </a:endParaRPr>
          </a:p>
          <a:p>
            <a:pPr algn="l"/>
            <a:r>
              <a:rPr lang="pt-BR" b="0" i="0" dirty="0">
                <a:solidFill>
                  <a:srgbClr val="000000"/>
                </a:solidFill>
                <a:effectLst/>
                <a:hlinkClick r:id="rId4"/>
              </a:rPr>
              <a:t>Segundo um estudo da </a:t>
            </a:r>
            <a:r>
              <a:rPr lang="pt-BR" b="0" i="0" dirty="0" err="1">
                <a:solidFill>
                  <a:srgbClr val="000000"/>
                </a:solidFill>
                <a:effectLst/>
                <a:hlinkClick r:id="rId4"/>
              </a:rPr>
              <a:t>Brasscom</a:t>
            </a:r>
            <a:r>
              <a:rPr lang="pt-BR" b="0" i="0" dirty="0">
                <a:solidFill>
                  <a:srgbClr val="000000"/>
                </a:solidFill>
                <a:effectLst/>
                <a:hlinkClick r:id="rId4"/>
              </a:rPr>
              <a:t>, as empresas de tecnologia demandam 797 mil talentos de 2021 a 2025, mas há um déficit anual de 106 mil profissionais de informática de nível médio no Brasil</a:t>
            </a:r>
            <a:r>
              <a:rPr lang="pt-BR" b="0" i="0" baseline="30000" dirty="0">
                <a:solidFill>
                  <a:srgbClr val="000000"/>
                </a:solidFill>
                <a:effectLst/>
                <a:hlinkClick r:id="rId5"/>
              </a:rPr>
              <a:t>1</a:t>
            </a:r>
            <a:r>
              <a:rPr lang="pt-BR" b="0" i="0" dirty="0">
                <a:solidFill>
                  <a:srgbClr val="000000"/>
                </a:solidFill>
                <a:effectLst/>
              </a:rPr>
              <a:t>. </a:t>
            </a:r>
            <a:r>
              <a:rPr lang="pt-BR" b="0" i="0" dirty="0">
                <a:solidFill>
                  <a:srgbClr val="000000"/>
                </a:solidFill>
                <a:effectLst/>
                <a:hlinkClick r:id="rId4"/>
              </a:rPr>
              <a:t>A procura por esses profissionais cresceu mais de 670% só em 2020, principalmente por desenvolvedores, analistas de sistemas e suporte</a:t>
            </a:r>
            <a:r>
              <a:rPr lang="pt-BR" b="0" i="0" baseline="30000" dirty="0">
                <a:solidFill>
                  <a:srgbClr val="000000"/>
                </a:solidFill>
                <a:effectLst/>
                <a:hlinkClick r:id="rId6"/>
              </a:rPr>
              <a:t>2</a:t>
            </a:r>
            <a:r>
              <a:rPr lang="pt-BR" b="0" i="0" dirty="0">
                <a:solidFill>
                  <a:srgbClr val="000000"/>
                </a:solidFill>
                <a:effectLst/>
              </a:rPr>
              <a:t>. </a:t>
            </a:r>
            <a:r>
              <a:rPr lang="pt-BR" b="0" i="0" dirty="0">
                <a:solidFill>
                  <a:srgbClr val="000000"/>
                </a:solidFill>
                <a:effectLst/>
                <a:hlinkClick r:id="rId4"/>
              </a:rPr>
              <a:t>Um relatório do </a:t>
            </a:r>
            <a:r>
              <a:rPr lang="pt-BR" b="0" i="0" dirty="0" err="1">
                <a:solidFill>
                  <a:srgbClr val="000000"/>
                </a:solidFill>
                <a:effectLst/>
                <a:hlinkClick r:id="rId4"/>
              </a:rPr>
              <a:t>FGVcia</a:t>
            </a:r>
            <a:r>
              <a:rPr lang="pt-BR" b="0" i="0" dirty="0">
                <a:solidFill>
                  <a:srgbClr val="000000"/>
                </a:solidFill>
                <a:effectLst/>
                <a:hlinkClick r:id="rId4"/>
              </a:rPr>
              <a:t> mostra que o Brasil tem cerca de 1,5 milhão de computadores pessoais e 230 milhões de smartphones em uso, o que indica um grande potencial para o mercado de TI</a:t>
            </a:r>
            <a:r>
              <a:rPr lang="pt-BR" b="0" i="0" baseline="30000" dirty="0">
                <a:solidFill>
                  <a:srgbClr val="000000"/>
                </a:solidFill>
                <a:effectLst/>
                <a:hlinkClick r:id="rId7"/>
              </a:rPr>
              <a:t>3</a:t>
            </a:r>
            <a:r>
              <a:rPr lang="pt-BR" b="0" i="0" dirty="0">
                <a:solidFill>
                  <a:srgbClr val="000000"/>
                </a:solidFill>
                <a:effectLst/>
              </a:rPr>
              <a:t>.</a:t>
            </a:r>
          </a:p>
          <a:p>
            <a:pPr algn="l"/>
            <a:endParaRPr lang="pt-BR" b="0" i="0" dirty="0">
              <a:solidFill>
                <a:srgbClr val="000000"/>
              </a:solidFill>
              <a:effectLst/>
            </a:endParaRPr>
          </a:p>
          <a:p>
            <a:pPr algn="l"/>
            <a:r>
              <a:rPr lang="pt-BR" b="0" i="0" dirty="0">
                <a:solidFill>
                  <a:srgbClr val="111111"/>
                </a:solidFill>
                <a:effectLst/>
                <a:latin typeface="-apple-system"/>
              </a:rPr>
              <a:t>A demanda por técnicos em informática no Brasil é alta e deve continuar a crescer nos próximos anos. </a:t>
            </a:r>
            <a:r>
              <a:rPr lang="pt-BR" b="0" i="0" dirty="0">
                <a:solidFill>
                  <a:srgbClr val="111111"/>
                </a:solidFill>
                <a:effectLst/>
                <a:latin typeface="-apple-system"/>
                <a:hlinkClick r:id="rId8"/>
              </a:rPr>
              <a:t>De acordo com a </a:t>
            </a:r>
            <a:r>
              <a:rPr lang="pt-BR" b="1" i="0" dirty="0">
                <a:solidFill>
                  <a:srgbClr val="111111"/>
                </a:solidFill>
                <a:effectLst/>
                <a:latin typeface="-apple-system"/>
                <a:hlinkClick r:id="rId8"/>
              </a:rPr>
              <a:t>32ª Pesquisa Anual do Uso de TI no Brasil</a:t>
            </a:r>
            <a:r>
              <a:rPr lang="pt-BR" b="0" i="0" dirty="0">
                <a:solidFill>
                  <a:srgbClr val="111111"/>
                </a:solidFill>
                <a:effectLst/>
                <a:latin typeface="-apple-system"/>
                <a:hlinkClick r:id="rId8"/>
              </a:rPr>
              <a:t> realizada pelo </a:t>
            </a:r>
            <a:r>
              <a:rPr lang="pt-BR" b="1" i="0" dirty="0">
                <a:solidFill>
                  <a:srgbClr val="111111"/>
                </a:solidFill>
                <a:effectLst/>
                <a:latin typeface="-apple-system"/>
                <a:hlinkClick r:id="rId8"/>
              </a:rPr>
              <a:t>Centro de Tecnologia de Informação Aplicada da Escola de Administração de Empresas de São Paulo da Fundação </a:t>
            </a:r>
            <a:r>
              <a:rPr lang="pt-BR" b="1" i="0" dirty="0" err="1">
                <a:solidFill>
                  <a:srgbClr val="111111"/>
                </a:solidFill>
                <a:effectLst/>
                <a:latin typeface="-apple-system"/>
                <a:hlinkClick r:id="rId8"/>
              </a:rPr>
              <a:t>Getulio</a:t>
            </a:r>
            <a:r>
              <a:rPr lang="pt-BR" b="1" i="0" dirty="0">
                <a:solidFill>
                  <a:srgbClr val="111111"/>
                </a:solidFill>
                <a:effectLst/>
                <a:latin typeface="-apple-system"/>
                <a:hlinkClick r:id="rId8"/>
              </a:rPr>
              <a:t> Vargas (</a:t>
            </a:r>
            <a:r>
              <a:rPr lang="pt-BR" b="1" i="0" dirty="0" err="1">
                <a:solidFill>
                  <a:srgbClr val="111111"/>
                </a:solidFill>
                <a:effectLst/>
                <a:latin typeface="-apple-system"/>
                <a:hlinkClick r:id="rId8"/>
              </a:rPr>
              <a:t>FGVcia</a:t>
            </a:r>
            <a:r>
              <a:rPr lang="pt-BR" b="1" i="0" dirty="0">
                <a:solidFill>
                  <a:srgbClr val="111111"/>
                </a:solidFill>
                <a:effectLst/>
                <a:latin typeface="-apple-system"/>
                <a:hlinkClick r:id="rId8"/>
              </a:rPr>
              <a:t>)</a:t>
            </a:r>
            <a:r>
              <a:rPr lang="pt-BR" b="0" i="0" dirty="0">
                <a:solidFill>
                  <a:srgbClr val="111111"/>
                </a:solidFill>
                <a:effectLst/>
                <a:latin typeface="-apple-system"/>
                <a:hlinkClick r:id="rId8"/>
              </a:rPr>
              <a:t>, o Brasil deve ultrapassar a marca de 200 milhões de computadores em uso ainda este ano, o que significa que teremos cerca de 9,4 máquinas para cada 10 habitantes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 </a:t>
            </a:r>
            <a:r>
              <a:rPr lang="pt-BR" b="0" i="0" dirty="0">
                <a:solidFill>
                  <a:srgbClr val="111111"/>
                </a:solidFill>
                <a:effectLst/>
                <a:latin typeface="-apple-system"/>
                <a:hlinkClick r:id="rId8"/>
              </a:rPr>
              <a:t>O estudo também destaca que, em 2021, o investimento rápido e estratégico em infraestrutura de TI entrou como aliado para enfrentar com sucesso a realidade imposta pela Covid-19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a:t>
            </a:r>
          </a:p>
          <a:p>
            <a:pPr algn="l"/>
            <a:r>
              <a:rPr lang="pt-BR" b="0" i="0" dirty="0">
                <a:solidFill>
                  <a:srgbClr val="111111"/>
                </a:solidFill>
                <a:effectLst/>
                <a:latin typeface="-apple-system"/>
              </a:rPr>
              <a:t>Além disso, o </a:t>
            </a:r>
            <a:r>
              <a:rPr lang="pt-BR" b="1" i="0" dirty="0">
                <a:solidFill>
                  <a:srgbClr val="111111"/>
                </a:solidFill>
                <a:effectLst/>
                <a:latin typeface="-apple-system"/>
              </a:rPr>
              <a:t>DT Index 2020 (Índice de Transformação Digital da Dell Technologies 2020)</a:t>
            </a:r>
            <a:r>
              <a:rPr lang="pt-BR" b="0" i="0" dirty="0">
                <a:solidFill>
                  <a:srgbClr val="111111"/>
                </a:solidFill>
                <a:effectLst/>
                <a:latin typeface="-apple-system"/>
              </a:rPr>
              <a:t> revelou que, do total de empresas instaladas no Brasil, </a:t>
            </a:r>
            <a:r>
              <a:rPr lang="pt-BR" b="1" i="0" dirty="0">
                <a:solidFill>
                  <a:srgbClr val="111111"/>
                </a:solidFill>
                <a:effectLst/>
                <a:latin typeface="-apple-system"/>
              </a:rPr>
              <a:t>87,5%</a:t>
            </a:r>
            <a:r>
              <a:rPr lang="pt-BR" b="0" i="0" dirty="0">
                <a:solidFill>
                  <a:srgbClr val="111111"/>
                </a:solidFill>
                <a:effectLst/>
                <a:latin typeface="-apple-system"/>
              </a:rPr>
              <a:t> realizaram alguma iniciativa voltada à transformação digital no ano passado. </a:t>
            </a:r>
            <a:r>
              <a:rPr lang="pt-BR" b="0" i="0" dirty="0">
                <a:solidFill>
                  <a:srgbClr val="111111"/>
                </a:solidFill>
                <a:effectLst/>
                <a:latin typeface="-apple-system"/>
                <a:hlinkClick r:id="rId8"/>
              </a:rPr>
              <a:t>O número ficou acima da média mundial, de 80%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 </a:t>
            </a:r>
            <a:r>
              <a:rPr lang="pt-BR" b="0" i="0" dirty="0">
                <a:solidFill>
                  <a:srgbClr val="111111"/>
                </a:solidFill>
                <a:effectLst/>
                <a:latin typeface="-apple-system"/>
                <a:hlinkClick r:id="rId8"/>
              </a:rPr>
              <a:t>Diante dos desafios impostos pelo distanciamento social e a massificação do trabalho remoto, muitas empresas se viram obrigadas a adequar as operações para se manterem competitivas no mercado </a:t>
            </a:r>
            <a:r>
              <a:rPr lang="pt-BR" b="0" i="0" u="none" strike="noStrike" baseline="30000" dirty="0">
                <a:solidFill>
                  <a:srgbClr val="111111"/>
                </a:solidFill>
                <a:effectLst/>
                <a:latin typeface="-apple-system"/>
                <a:hlinkClick r:id="rId8"/>
              </a:rPr>
              <a:t>1</a:t>
            </a:r>
            <a:r>
              <a:rPr lang="pt-BR" b="0" i="0" dirty="0">
                <a:solidFill>
                  <a:srgbClr val="111111"/>
                </a:solidFill>
                <a:effectLst/>
                <a:latin typeface="-apple-system"/>
              </a:rPr>
              <a:t>.</a:t>
            </a:r>
          </a:p>
          <a:p>
            <a:pPr algn="l"/>
            <a:r>
              <a:rPr lang="pt-BR" b="0" i="0" dirty="0">
                <a:solidFill>
                  <a:srgbClr val="111111"/>
                </a:solidFill>
                <a:effectLst/>
                <a:latin typeface="-apple-system"/>
              </a:rPr>
              <a:t>Com base nesses dados, é possível afirmar que a necessidade por técnicos em informática no Brasil continuará alta nos próximos anos. Ainda assim, é importante lembrar que o mercado está em constante evolução e que novas tecnologias podem surgir e mudar as demandas futuras.</a:t>
            </a:r>
          </a:p>
          <a:p>
            <a:pPr algn="l"/>
            <a:endParaRPr lang="pt-BR" b="0" i="0" dirty="0">
              <a:solidFill>
                <a:srgbClr val="000000"/>
              </a:solidFill>
              <a:effectLst/>
            </a:endParaRPr>
          </a:p>
          <a:p>
            <a:pPr algn="l" fontAlgn="base"/>
            <a:endParaRPr lang="pt-BR" b="0" i="0" dirty="0">
              <a:solidFill>
                <a:srgbClr val="333333"/>
              </a:solidFill>
              <a:effectLst/>
              <a:latin typeface="var(--font-family-book)"/>
            </a:endParaRPr>
          </a:p>
          <a:p>
            <a:endParaRPr lang="pt-BR" dirty="0"/>
          </a:p>
        </p:txBody>
      </p:sp>
      <p:sp>
        <p:nvSpPr>
          <p:cNvPr id="4" name="Espaço Reservado para Número de Slide 3"/>
          <p:cNvSpPr>
            <a:spLocks noGrp="1"/>
          </p:cNvSpPr>
          <p:nvPr>
            <p:ph type="sldNum" sz="quarter" idx="5"/>
          </p:nvPr>
        </p:nvSpPr>
        <p:spPr/>
        <p:txBody>
          <a:bodyPr/>
          <a:lstStyle/>
          <a:p>
            <a:fld id="{6B5327B3-FF8D-4BF5-BB07-00160D04CBBD}" type="slidenum">
              <a:rPr lang="pt-BR" smtClean="0"/>
              <a:t>17</a:t>
            </a:fld>
            <a:endParaRPr lang="pt-BR"/>
          </a:p>
        </p:txBody>
      </p:sp>
    </p:spTree>
    <p:extLst>
      <p:ext uri="{BB962C8B-B14F-4D97-AF65-F5344CB8AC3E}">
        <p14:creationId xmlns:p14="http://schemas.microsoft.com/office/powerpoint/2010/main" val="3119495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A385A-C705-6517-B469-9AEF6626E76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F9AD92E9-16AB-CF18-1F7F-DB3F3BCCFF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EFC8EC03-41CA-90AF-AB00-1E755377EA56}"/>
              </a:ext>
            </a:extLst>
          </p:cNvPr>
          <p:cNvSpPr>
            <a:spLocks noGrp="1"/>
          </p:cNvSpPr>
          <p:nvPr>
            <p:ph type="dt" sz="half" idx="10"/>
          </p:nvPr>
        </p:nvSpPr>
        <p:spPr/>
        <p:txBody>
          <a:bodyPr/>
          <a:lstStyle/>
          <a:p>
            <a:fld id="{47C8C0B3-8E0A-446B-A6CB-647DE5509AF0}" type="datetimeFigureOut">
              <a:rPr lang="pt-BR" smtClean="0"/>
              <a:t>31/10/2023</a:t>
            </a:fld>
            <a:endParaRPr lang="pt-BR"/>
          </a:p>
        </p:txBody>
      </p:sp>
      <p:sp>
        <p:nvSpPr>
          <p:cNvPr id="5" name="Espaço Reservado para Rodapé 4">
            <a:extLst>
              <a:ext uri="{FF2B5EF4-FFF2-40B4-BE49-F238E27FC236}">
                <a16:creationId xmlns:a16="http://schemas.microsoft.com/office/drawing/2014/main" id="{C709D56D-1134-F913-0BB6-9209A4217D2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704A49F-FE23-E33F-C155-D95D46378BBC}"/>
              </a:ext>
            </a:extLst>
          </p:cNvPr>
          <p:cNvSpPr>
            <a:spLocks noGrp="1"/>
          </p:cNvSpPr>
          <p:nvPr>
            <p:ph type="sldNum" sz="quarter" idx="12"/>
          </p:nvPr>
        </p:nvSpPr>
        <p:spPr/>
        <p:txBody>
          <a:bodyPr/>
          <a:lstStyle/>
          <a:p>
            <a:fld id="{3F79D5D5-A405-4387-964F-5BA5AE84437D}" type="slidenum">
              <a:rPr lang="pt-BR" smtClean="0"/>
              <a:t>‹nº›</a:t>
            </a:fld>
            <a:endParaRPr lang="pt-BR"/>
          </a:p>
        </p:txBody>
      </p:sp>
    </p:spTree>
    <p:extLst>
      <p:ext uri="{BB962C8B-B14F-4D97-AF65-F5344CB8AC3E}">
        <p14:creationId xmlns:p14="http://schemas.microsoft.com/office/powerpoint/2010/main" val="1445401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001B9F-5272-FDBB-936B-C11DFDC04C44}"/>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BF52F6DF-05EB-3E64-D8CF-6168C78CCBBB}"/>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2B17CA0-5462-8417-F65B-1A7AA21F1A8A}"/>
              </a:ext>
            </a:extLst>
          </p:cNvPr>
          <p:cNvSpPr>
            <a:spLocks noGrp="1"/>
          </p:cNvSpPr>
          <p:nvPr>
            <p:ph type="dt" sz="half" idx="10"/>
          </p:nvPr>
        </p:nvSpPr>
        <p:spPr/>
        <p:txBody>
          <a:bodyPr/>
          <a:lstStyle/>
          <a:p>
            <a:fld id="{47C8C0B3-8E0A-446B-A6CB-647DE5509AF0}" type="datetimeFigureOut">
              <a:rPr lang="pt-BR" smtClean="0"/>
              <a:t>31/10/2023</a:t>
            </a:fld>
            <a:endParaRPr lang="pt-BR"/>
          </a:p>
        </p:txBody>
      </p:sp>
      <p:sp>
        <p:nvSpPr>
          <p:cNvPr id="5" name="Espaço Reservado para Rodapé 4">
            <a:extLst>
              <a:ext uri="{FF2B5EF4-FFF2-40B4-BE49-F238E27FC236}">
                <a16:creationId xmlns:a16="http://schemas.microsoft.com/office/drawing/2014/main" id="{A787F3E9-5489-02BD-AF8B-574D00DC299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CD6682D-189D-BF9D-C70A-A7CD14B1B8F3}"/>
              </a:ext>
            </a:extLst>
          </p:cNvPr>
          <p:cNvSpPr>
            <a:spLocks noGrp="1"/>
          </p:cNvSpPr>
          <p:nvPr>
            <p:ph type="sldNum" sz="quarter" idx="12"/>
          </p:nvPr>
        </p:nvSpPr>
        <p:spPr/>
        <p:txBody>
          <a:bodyPr/>
          <a:lstStyle/>
          <a:p>
            <a:fld id="{3F79D5D5-A405-4387-964F-5BA5AE84437D}" type="slidenum">
              <a:rPr lang="pt-BR" smtClean="0"/>
              <a:t>‹nº›</a:t>
            </a:fld>
            <a:endParaRPr lang="pt-BR"/>
          </a:p>
        </p:txBody>
      </p:sp>
    </p:spTree>
    <p:extLst>
      <p:ext uri="{BB962C8B-B14F-4D97-AF65-F5344CB8AC3E}">
        <p14:creationId xmlns:p14="http://schemas.microsoft.com/office/powerpoint/2010/main" val="265519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D4FF7D3-1706-231B-8846-91F39EE2239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6086284-3DA9-0592-5E62-F214C04F370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52D79ED-31EE-0ADC-CFDF-3FC2B519A2AE}"/>
              </a:ext>
            </a:extLst>
          </p:cNvPr>
          <p:cNvSpPr>
            <a:spLocks noGrp="1"/>
          </p:cNvSpPr>
          <p:nvPr>
            <p:ph type="dt" sz="half" idx="10"/>
          </p:nvPr>
        </p:nvSpPr>
        <p:spPr/>
        <p:txBody>
          <a:bodyPr/>
          <a:lstStyle/>
          <a:p>
            <a:fld id="{47C8C0B3-8E0A-446B-A6CB-647DE5509AF0}" type="datetimeFigureOut">
              <a:rPr lang="pt-BR" smtClean="0"/>
              <a:t>31/10/2023</a:t>
            </a:fld>
            <a:endParaRPr lang="pt-BR"/>
          </a:p>
        </p:txBody>
      </p:sp>
      <p:sp>
        <p:nvSpPr>
          <p:cNvPr id="5" name="Espaço Reservado para Rodapé 4">
            <a:extLst>
              <a:ext uri="{FF2B5EF4-FFF2-40B4-BE49-F238E27FC236}">
                <a16:creationId xmlns:a16="http://schemas.microsoft.com/office/drawing/2014/main" id="{BB9E5F20-2042-258D-0DAE-F5EC46CA6CA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1E8D6F5-C46A-2686-09DD-CC3B634FA365}"/>
              </a:ext>
            </a:extLst>
          </p:cNvPr>
          <p:cNvSpPr>
            <a:spLocks noGrp="1"/>
          </p:cNvSpPr>
          <p:nvPr>
            <p:ph type="sldNum" sz="quarter" idx="12"/>
          </p:nvPr>
        </p:nvSpPr>
        <p:spPr/>
        <p:txBody>
          <a:bodyPr/>
          <a:lstStyle/>
          <a:p>
            <a:fld id="{3F79D5D5-A405-4387-964F-5BA5AE84437D}" type="slidenum">
              <a:rPr lang="pt-BR" smtClean="0"/>
              <a:t>‹nº›</a:t>
            </a:fld>
            <a:endParaRPr lang="pt-BR"/>
          </a:p>
        </p:txBody>
      </p:sp>
    </p:spTree>
    <p:extLst>
      <p:ext uri="{BB962C8B-B14F-4D97-AF65-F5344CB8AC3E}">
        <p14:creationId xmlns:p14="http://schemas.microsoft.com/office/powerpoint/2010/main" val="2904133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00A078-D84E-ECE8-E252-1CF106118FC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1F18C16-8CFF-10F2-8E41-DB5D71890BB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07EDF13-8139-22DF-E94F-9636D1D053E9}"/>
              </a:ext>
            </a:extLst>
          </p:cNvPr>
          <p:cNvSpPr>
            <a:spLocks noGrp="1"/>
          </p:cNvSpPr>
          <p:nvPr>
            <p:ph type="dt" sz="half" idx="10"/>
          </p:nvPr>
        </p:nvSpPr>
        <p:spPr/>
        <p:txBody>
          <a:bodyPr/>
          <a:lstStyle/>
          <a:p>
            <a:fld id="{47C8C0B3-8E0A-446B-A6CB-647DE5509AF0}" type="datetimeFigureOut">
              <a:rPr lang="pt-BR" smtClean="0"/>
              <a:t>31/10/2023</a:t>
            </a:fld>
            <a:endParaRPr lang="pt-BR"/>
          </a:p>
        </p:txBody>
      </p:sp>
      <p:sp>
        <p:nvSpPr>
          <p:cNvPr id="5" name="Espaço Reservado para Rodapé 4">
            <a:extLst>
              <a:ext uri="{FF2B5EF4-FFF2-40B4-BE49-F238E27FC236}">
                <a16:creationId xmlns:a16="http://schemas.microsoft.com/office/drawing/2014/main" id="{3957631B-AE6C-38B3-BA2C-771A728D832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464C9E7-665F-748D-9AB8-217EAD1D7813}"/>
              </a:ext>
            </a:extLst>
          </p:cNvPr>
          <p:cNvSpPr>
            <a:spLocks noGrp="1"/>
          </p:cNvSpPr>
          <p:nvPr>
            <p:ph type="sldNum" sz="quarter" idx="12"/>
          </p:nvPr>
        </p:nvSpPr>
        <p:spPr/>
        <p:txBody>
          <a:bodyPr/>
          <a:lstStyle/>
          <a:p>
            <a:fld id="{3F79D5D5-A405-4387-964F-5BA5AE84437D}" type="slidenum">
              <a:rPr lang="pt-BR" smtClean="0"/>
              <a:t>‹nº›</a:t>
            </a:fld>
            <a:endParaRPr lang="pt-BR"/>
          </a:p>
        </p:txBody>
      </p:sp>
    </p:spTree>
    <p:extLst>
      <p:ext uri="{BB962C8B-B14F-4D97-AF65-F5344CB8AC3E}">
        <p14:creationId xmlns:p14="http://schemas.microsoft.com/office/powerpoint/2010/main" val="257976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6DCE10-845F-47DA-37B0-175FEFDDB36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633F66B-ECF2-D8D9-51A4-C1EF76C15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38A04427-DAA1-8BEA-9C31-DD78B5D6005C}"/>
              </a:ext>
            </a:extLst>
          </p:cNvPr>
          <p:cNvSpPr>
            <a:spLocks noGrp="1"/>
          </p:cNvSpPr>
          <p:nvPr>
            <p:ph type="dt" sz="half" idx="10"/>
          </p:nvPr>
        </p:nvSpPr>
        <p:spPr/>
        <p:txBody>
          <a:bodyPr/>
          <a:lstStyle/>
          <a:p>
            <a:fld id="{47C8C0B3-8E0A-446B-A6CB-647DE5509AF0}" type="datetimeFigureOut">
              <a:rPr lang="pt-BR" smtClean="0"/>
              <a:t>31/10/2023</a:t>
            </a:fld>
            <a:endParaRPr lang="pt-BR"/>
          </a:p>
        </p:txBody>
      </p:sp>
      <p:sp>
        <p:nvSpPr>
          <p:cNvPr id="5" name="Espaço Reservado para Rodapé 4">
            <a:extLst>
              <a:ext uri="{FF2B5EF4-FFF2-40B4-BE49-F238E27FC236}">
                <a16:creationId xmlns:a16="http://schemas.microsoft.com/office/drawing/2014/main" id="{0283C0D6-5B3C-02FB-E30E-45A487327A2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D7462AE-6D3F-2460-7090-85981126660A}"/>
              </a:ext>
            </a:extLst>
          </p:cNvPr>
          <p:cNvSpPr>
            <a:spLocks noGrp="1"/>
          </p:cNvSpPr>
          <p:nvPr>
            <p:ph type="sldNum" sz="quarter" idx="12"/>
          </p:nvPr>
        </p:nvSpPr>
        <p:spPr/>
        <p:txBody>
          <a:bodyPr/>
          <a:lstStyle/>
          <a:p>
            <a:fld id="{3F79D5D5-A405-4387-964F-5BA5AE84437D}" type="slidenum">
              <a:rPr lang="pt-BR" smtClean="0"/>
              <a:t>‹nº›</a:t>
            </a:fld>
            <a:endParaRPr lang="pt-BR"/>
          </a:p>
        </p:txBody>
      </p:sp>
    </p:spTree>
    <p:extLst>
      <p:ext uri="{BB962C8B-B14F-4D97-AF65-F5344CB8AC3E}">
        <p14:creationId xmlns:p14="http://schemas.microsoft.com/office/powerpoint/2010/main" val="3222189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D6B04-C6D7-84D9-9456-C21A6832CA5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7E77753-2489-154D-FE97-F1CCF196E13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140C59B6-AFD6-C556-9C35-589C824029F4}"/>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18E1FD8F-E0EF-39EC-4ECF-1581554381ED}"/>
              </a:ext>
            </a:extLst>
          </p:cNvPr>
          <p:cNvSpPr>
            <a:spLocks noGrp="1"/>
          </p:cNvSpPr>
          <p:nvPr>
            <p:ph type="dt" sz="half" idx="10"/>
          </p:nvPr>
        </p:nvSpPr>
        <p:spPr/>
        <p:txBody>
          <a:bodyPr/>
          <a:lstStyle/>
          <a:p>
            <a:fld id="{47C8C0B3-8E0A-446B-A6CB-647DE5509AF0}" type="datetimeFigureOut">
              <a:rPr lang="pt-BR" smtClean="0"/>
              <a:t>31/10/2023</a:t>
            </a:fld>
            <a:endParaRPr lang="pt-BR"/>
          </a:p>
        </p:txBody>
      </p:sp>
      <p:sp>
        <p:nvSpPr>
          <p:cNvPr id="6" name="Espaço Reservado para Rodapé 5">
            <a:extLst>
              <a:ext uri="{FF2B5EF4-FFF2-40B4-BE49-F238E27FC236}">
                <a16:creationId xmlns:a16="http://schemas.microsoft.com/office/drawing/2014/main" id="{5FCD80C1-A6DA-C453-32F8-11AB2D5F130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E1FFD95-8DCC-165F-ECD5-85F34613FD42}"/>
              </a:ext>
            </a:extLst>
          </p:cNvPr>
          <p:cNvSpPr>
            <a:spLocks noGrp="1"/>
          </p:cNvSpPr>
          <p:nvPr>
            <p:ph type="sldNum" sz="quarter" idx="12"/>
          </p:nvPr>
        </p:nvSpPr>
        <p:spPr/>
        <p:txBody>
          <a:bodyPr/>
          <a:lstStyle/>
          <a:p>
            <a:fld id="{3F79D5D5-A405-4387-964F-5BA5AE84437D}" type="slidenum">
              <a:rPr lang="pt-BR" smtClean="0"/>
              <a:t>‹nº›</a:t>
            </a:fld>
            <a:endParaRPr lang="pt-BR"/>
          </a:p>
        </p:txBody>
      </p:sp>
    </p:spTree>
    <p:extLst>
      <p:ext uri="{BB962C8B-B14F-4D97-AF65-F5344CB8AC3E}">
        <p14:creationId xmlns:p14="http://schemas.microsoft.com/office/powerpoint/2010/main" val="268245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C5FE33-1D56-E778-3964-69E054FBBE04}"/>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0A195CE-C24C-2AB4-E889-BD6DF427A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F0BE4DF-2A0A-B7C8-765D-2E4A352C569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1875C61C-BB6B-C0E4-ED51-4C2802CF2E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1646A0F-B6F1-52D4-7AFD-857A50FA0106}"/>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502E247-99DA-50BD-8318-90EC4F7A1F6E}"/>
              </a:ext>
            </a:extLst>
          </p:cNvPr>
          <p:cNvSpPr>
            <a:spLocks noGrp="1"/>
          </p:cNvSpPr>
          <p:nvPr>
            <p:ph type="dt" sz="half" idx="10"/>
          </p:nvPr>
        </p:nvSpPr>
        <p:spPr/>
        <p:txBody>
          <a:bodyPr/>
          <a:lstStyle/>
          <a:p>
            <a:fld id="{47C8C0B3-8E0A-446B-A6CB-647DE5509AF0}" type="datetimeFigureOut">
              <a:rPr lang="pt-BR" smtClean="0"/>
              <a:t>31/10/2023</a:t>
            </a:fld>
            <a:endParaRPr lang="pt-BR"/>
          </a:p>
        </p:txBody>
      </p:sp>
      <p:sp>
        <p:nvSpPr>
          <p:cNvPr id="8" name="Espaço Reservado para Rodapé 7">
            <a:extLst>
              <a:ext uri="{FF2B5EF4-FFF2-40B4-BE49-F238E27FC236}">
                <a16:creationId xmlns:a16="http://schemas.microsoft.com/office/drawing/2014/main" id="{FF140012-038E-7524-D52D-7CB2E8A5C86E}"/>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071CF689-C558-F695-A687-4FDB93CE00AE}"/>
              </a:ext>
            </a:extLst>
          </p:cNvPr>
          <p:cNvSpPr>
            <a:spLocks noGrp="1"/>
          </p:cNvSpPr>
          <p:nvPr>
            <p:ph type="sldNum" sz="quarter" idx="12"/>
          </p:nvPr>
        </p:nvSpPr>
        <p:spPr/>
        <p:txBody>
          <a:bodyPr/>
          <a:lstStyle/>
          <a:p>
            <a:fld id="{3F79D5D5-A405-4387-964F-5BA5AE84437D}" type="slidenum">
              <a:rPr lang="pt-BR" smtClean="0"/>
              <a:t>‹nº›</a:t>
            </a:fld>
            <a:endParaRPr lang="pt-BR"/>
          </a:p>
        </p:txBody>
      </p:sp>
    </p:spTree>
    <p:extLst>
      <p:ext uri="{BB962C8B-B14F-4D97-AF65-F5344CB8AC3E}">
        <p14:creationId xmlns:p14="http://schemas.microsoft.com/office/powerpoint/2010/main" val="219882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4F0DA0-FB13-8E36-EB77-06A338A5621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A5DF2C2-188E-0E46-1C7B-28C49B24C423}"/>
              </a:ext>
            </a:extLst>
          </p:cNvPr>
          <p:cNvSpPr>
            <a:spLocks noGrp="1"/>
          </p:cNvSpPr>
          <p:nvPr>
            <p:ph type="dt" sz="half" idx="10"/>
          </p:nvPr>
        </p:nvSpPr>
        <p:spPr/>
        <p:txBody>
          <a:bodyPr/>
          <a:lstStyle/>
          <a:p>
            <a:fld id="{47C8C0B3-8E0A-446B-A6CB-647DE5509AF0}" type="datetimeFigureOut">
              <a:rPr lang="pt-BR" smtClean="0"/>
              <a:t>31/10/2023</a:t>
            </a:fld>
            <a:endParaRPr lang="pt-BR"/>
          </a:p>
        </p:txBody>
      </p:sp>
      <p:sp>
        <p:nvSpPr>
          <p:cNvPr id="4" name="Espaço Reservado para Rodapé 3">
            <a:extLst>
              <a:ext uri="{FF2B5EF4-FFF2-40B4-BE49-F238E27FC236}">
                <a16:creationId xmlns:a16="http://schemas.microsoft.com/office/drawing/2014/main" id="{5A04837C-BA9F-DE9A-F789-3292E34ACDF7}"/>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3563BCE6-A424-76D2-2FBE-837F424A7922}"/>
              </a:ext>
            </a:extLst>
          </p:cNvPr>
          <p:cNvSpPr>
            <a:spLocks noGrp="1"/>
          </p:cNvSpPr>
          <p:nvPr>
            <p:ph type="sldNum" sz="quarter" idx="12"/>
          </p:nvPr>
        </p:nvSpPr>
        <p:spPr/>
        <p:txBody>
          <a:bodyPr/>
          <a:lstStyle/>
          <a:p>
            <a:fld id="{3F79D5D5-A405-4387-964F-5BA5AE84437D}" type="slidenum">
              <a:rPr lang="pt-BR" smtClean="0"/>
              <a:t>‹nº›</a:t>
            </a:fld>
            <a:endParaRPr lang="pt-BR"/>
          </a:p>
        </p:txBody>
      </p:sp>
    </p:spTree>
    <p:extLst>
      <p:ext uri="{BB962C8B-B14F-4D97-AF65-F5344CB8AC3E}">
        <p14:creationId xmlns:p14="http://schemas.microsoft.com/office/powerpoint/2010/main" val="306399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DC2A586-897B-603D-1D9D-723019197107}"/>
              </a:ext>
            </a:extLst>
          </p:cNvPr>
          <p:cNvSpPr>
            <a:spLocks noGrp="1"/>
          </p:cNvSpPr>
          <p:nvPr>
            <p:ph type="dt" sz="half" idx="10"/>
          </p:nvPr>
        </p:nvSpPr>
        <p:spPr/>
        <p:txBody>
          <a:bodyPr/>
          <a:lstStyle/>
          <a:p>
            <a:fld id="{47C8C0B3-8E0A-446B-A6CB-647DE5509AF0}" type="datetimeFigureOut">
              <a:rPr lang="pt-BR" smtClean="0"/>
              <a:t>31/10/2023</a:t>
            </a:fld>
            <a:endParaRPr lang="pt-BR"/>
          </a:p>
        </p:txBody>
      </p:sp>
      <p:sp>
        <p:nvSpPr>
          <p:cNvPr id="3" name="Espaço Reservado para Rodapé 2">
            <a:extLst>
              <a:ext uri="{FF2B5EF4-FFF2-40B4-BE49-F238E27FC236}">
                <a16:creationId xmlns:a16="http://schemas.microsoft.com/office/drawing/2014/main" id="{F5203589-BEDA-0FE7-4E79-4D4851013117}"/>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BBC58EA6-D179-159D-9336-FF81A7E9EA3C}"/>
              </a:ext>
            </a:extLst>
          </p:cNvPr>
          <p:cNvSpPr>
            <a:spLocks noGrp="1"/>
          </p:cNvSpPr>
          <p:nvPr>
            <p:ph type="sldNum" sz="quarter" idx="12"/>
          </p:nvPr>
        </p:nvSpPr>
        <p:spPr/>
        <p:txBody>
          <a:bodyPr/>
          <a:lstStyle/>
          <a:p>
            <a:fld id="{3F79D5D5-A405-4387-964F-5BA5AE84437D}" type="slidenum">
              <a:rPr lang="pt-BR" smtClean="0"/>
              <a:t>‹nº›</a:t>
            </a:fld>
            <a:endParaRPr lang="pt-BR"/>
          </a:p>
        </p:txBody>
      </p:sp>
    </p:spTree>
    <p:extLst>
      <p:ext uri="{BB962C8B-B14F-4D97-AF65-F5344CB8AC3E}">
        <p14:creationId xmlns:p14="http://schemas.microsoft.com/office/powerpoint/2010/main" val="374552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CFBF8-6754-4DCA-45DF-B8FE7F4981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C9D774C-59D2-7906-C5C7-0179435EBA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1745556C-5153-E1E9-BBE2-0521B6B82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2AF2027-B260-F874-C06F-850A95FF0B5A}"/>
              </a:ext>
            </a:extLst>
          </p:cNvPr>
          <p:cNvSpPr>
            <a:spLocks noGrp="1"/>
          </p:cNvSpPr>
          <p:nvPr>
            <p:ph type="dt" sz="half" idx="10"/>
          </p:nvPr>
        </p:nvSpPr>
        <p:spPr/>
        <p:txBody>
          <a:bodyPr/>
          <a:lstStyle/>
          <a:p>
            <a:fld id="{47C8C0B3-8E0A-446B-A6CB-647DE5509AF0}" type="datetimeFigureOut">
              <a:rPr lang="pt-BR" smtClean="0"/>
              <a:t>31/10/2023</a:t>
            </a:fld>
            <a:endParaRPr lang="pt-BR"/>
          </a:p>
        </p:txBody>
      </p:sp>
      <p:sp>
        <p:nvSpPr>
          <p:cNvPr id="6" name="Espaço Reservado para Rodapé 5">
            <a:extLst>
              <a:ext uri="{FF2B5EF4-FFF2-40B4-BE49-F238E27FC236}">
                <a16:creationId xmlns:a16="http://schemas.microsoft.com/office/drawing/2014/main" id="{9C49AD23-85F5-2EE7-D02D-EE2F7FD15B6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FBB282F-F358-C726-AA67-B66D050123AC}"/>
              </a:ext>
            </a:extLst>
          </p:cNvPr>
          <p:cNvSpPr>
            <a:spLocks noGrp="1"/>
          </p:cNvSpPr>
          <p:nvPr>
            <p:ph type="sldNum" sz="quarter" idx="12"/>
          </p:nvPr>
        </p:nvSpPr>
        <p:spPr/>
        <p:txBody>
          <a:bodyPr/>
          <a:lstStyle/>
          <a:p>
            <a:fld id="{3F79D5D5-A405-4387-964F-5BA5AE84437D}" type="slidenum">
              <a:rPr lang="pt-BR" smtClean="0"/>
              <a:t>‹nº›</a:t>
            </a:fld>
            <a:endParaRPr lang="pt-BR"/>
          </a:p>
        </p:txBody>
      </p:sp>
    </p:spTree>
    <p:extLst>
      <p:ext uri="{BB962C8B-B14F-4D97-AF65-F5344CB8AC3E}">
        <p14:creationId xmlns:p14="http://schemas.microsoft.com/office/powerpoint/2010/main" val="17959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EC66C-8F25-C330-211E-BE7B6C0DECC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7A4540D-D96C-807A-AC18-AB4D5D69C7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F06BC6B-3B46-ED9D-42BB-ED54B2A8E4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12CA52F-17DA-2335-9B31-3740360329B5}"/>
              </a:ext>
            </a:extLst>
          </p:cNvPr>
          <p:cNvSpPr>
            <a:spLocks noGrp="1"/>
          </p:cNvSpPr>
          <p:nvPr>
            <p:ph type="dt" sz="half" idx="10"/>
          </p:nvPr>
        </p:nvSpPr>
        <p:spPr/>
        <p:txBody>
          <a:bodyPr/>
          <a:lstStyle/>
          <a:p>
            <a:fld id="{47C8C0B3-8E0A-446B-A6CB-647DE5509AF0}" type="datetimeFigureOut">
              <a:rPr lang="pt-BR" smtClean="0"/>
              <a:t>31/10/2023</a:t>
            </a:fld>
            <a:endParaRPr lang="pt-BR"/>
          </a:p>
        </p:txBody>
      </p:sp>
      <p:sp>
        <p:nvSpPr>
          <p:cNvPr id="6" name="Espaço Reservado para Rodapé 5">
            <a:extLst>
              <a:ext uri="{FF2B5EF4-FFF2-40B4-BE49-F238E27FC236}">
                <a16:creationId xmlns:a16="http://schemas.microsoft.com/office/drawing/2014/main" id="{24F72B0D-A716-FB04-4412-4D70537D440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27B6FB4-9451-6422-7788-0278783E347D}"/>
              </a:ext>
            </a:extLst>
          </p:cNvPr>
          <p:cNvSpPr>
            <a:spLocks noGrp="1"/>
          </p:cNvSpPr>
          <p:nvPr>
            <p:ph type="sldNum" sz="quarter" idx="12"/>
          </p:nvPr>
        </p:nvSpPr>
        <p:spPr/>
        <p:txBody>
          <a:bodyPr/>
          <a:lstStyle/>
          <a:p>
            <a:fld id="{3F79D5D5-A405-4387-964F-5BA5AE84437D}" type="slidenum">
              <a:rPr lang="pt-BR" smtClean="0"/>
              <a:t>‹nº›</a:t>
            </a:fld>
            <a:endParaRPr lang="pt-BR"/>
          </a:p>
        </p:txBody>
      </p:sp>
    </p:spTree>
    <p:extLst>
      <p:ext uri="{BB962C8B-B14F-4D97-AF65-F5344CB8AC3E}">
        <p14:creationId xmlns:p14="http://schemas.microsoft.com/office/powerpoint/2010/main" val="3023362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8E360B7-15AF-3A64-7B37-DFB1A53927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113EAE8-14B1-1240-6175-5D62E4160F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D449383-53FC-7E24-EC2F-5CA8F67853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C8C0B3-8E0A-446B-A6CB-647DE5509AF0}" type="datetimeFigureOut">
              <a:rPr lang="pt-BR" smtClean="0"/>
              <a:t>31/10/2023</a:t>
            </a:fld>
            <a:endParaRPr lang="pt-BR"/>
          </a:p>
        </p:txBody>
      </p:sp>
      <p:sp>
        <p:nvSpPr>
          <p:cNvPr id="5" name="Espaço Reservado para Rodapé 4">
            <a:extLst>
              <a:ext uri="{FF2B5EF4-FFF2-40B4-BE49-F238E27FC236}">
                <a16:creationId xmlns:a16="http://schemas.microsoft.com/office/drawing/2014/main" id="{E4EFE49B-2216-C56C-E88A-A2D5AC86FC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B2FF4141-6E08-D59D-A70A-F1B40EC5D7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79D5D5-A405-4387-964F-5BA5AE84437D}" type="slidenum">
              <a:rPr lang="pt-BR" smtClean="0"/>
              <a:t>‹nº›</a:t>
            </a:fld>
            <a:endParaRPr lang="pt-BR"/>
          </a:p>
        </p:txBody>
      </p:sp>
    </p:spTree>
    <p:extLst>
      <p:ext uri="{BB962C8B-B14F-4D97-AF65-F5344CB8AC3E}">
        <p14:creationId xmlns:p14="http://schemas.microsoft.com/office/powerpoint/2010/main" val="2740073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forbes.com.br/forbes-tech/2021/06/5-tendencias-de-ti-para-os-proximos-ano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m 10" descr="Logotipo, nome da empresa&#10;&#10;Descrição gerada automaticamente">
            <a:extLst>
              <a:ext uri="{FF2B5EF4-FFF2-40B4-BE49-F238E27FC236}">
                <a16:creationId xmlns:a16="http://schemas.microsoft.com/office/drawing/2014/main" id="{C13B9F66-177D-45FE-A008-430160855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4" y="-18106"/>
            <a:ext cx="12226310" cy="6876106"/>
          </a:xfrm>
          <a:prstGeom prst="rect">
            <a:avLst/>
          </a:prstGeom>
        </p:spPr>
      </p:pic>
      <p:pic>
        <p:nvPicPr>
          <p:cNvPr id="9" name="Imagem 8" descr="Logotipo&#10;&#10;Descrição gerada automaticamente">
            <a:extLst>
              <a:ext uri="{FF2B5EF4-FFF2-40B4-BE49-F238E27FC236}">
                <a16:creationId xmlns:a16="http://schemas.microsoft.com/office/drawing/2014/main" id="{79AF1E0C-9648-1629-D7BD-EFB293F55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040" y="1632675"/>
            <a:ext cx="8569901" cy="3574543"/>
          </a:xfrm>
          <a:prstGeom prst="rect">
            <a:avLst/>
          </a:prstGeom>
        </p:spPr>
      </p:pic>
    </p:spTree>
    <p:extLst>
      <p:ext uri="{BB962C8B-B14F-4D97-AF65-F5344CB8AC3E}">
        <p14:creationId xmlns:p14="http://schemas.microsoft.com/office/powerpoint/2010/main" val="304925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89793D16-CB7A-F712-F734-E774AD499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 y="0"/>
            <a:ext cx="12190354" cy="6858000"/>
          </a:xfrm>
          <a:prstGeom prst="rect">
            <a:avLst/>
          </a:prstGeom>
        </p:spPr>
      </p:pic>
      <p:pic>
        <p:nvPicPr>
          <p:cNvPr id="4" name="Imagem 3">
            <a:extLst>
              <a:ext uri="{FF2B5EF4-FFF2-40B4-BE49-F238E27FC236}">
                <a16:creationId xmlns:a16="http://schemas.microsoft.com/office/drawing/2014/main" id="{2262B9AF-01C1-6B5A-5751-0AD13A5FD011}"/>
              </a:ext>
            </a:extLst>
          </p:cNvPr>
          <p:cNvPicPr>
            <a:picLocks noChangeAspect="1"/>
          </p:cNvPicPr>
          <p:nvPr/>
        </p:nvPicPr>
        <p:blipFill>
          <a:blip r:embed="rId3"/>
          <a:stretch>
            <a:fillRect/>
          </a:stretch>
        </p:blipFill>
        <p:spPr>
          <a:xfrm>
            <a:off x="842963" y="1635370"/>
            <a:ext cx="10459156" cy="3887854"/>
          </a:xfrm>
          <a:prstGeom prst="rect">
            <a:avLst/>
          </a:prstGeom>
        </p:spPr>
      </p:pic>
      <p:sp>
        <p:nvSpPr>
          <p:cNvPr id="6" name="CaixaDeTexto 5">
            <a:extLst>
              <a:ext uri="{FF2B5EF4-FFF2-40B4-BE49-F238E27FC236}">
                <a16:creationId xmlns:a16="http://schemas.microsoft.com/office/drawing/2014/main" id="{93181A20-9839-5F8B-68ED-4A5DB7298AB6}"/>
              </a:ext>
            </a:extLst>
          </p:cNvPr>
          <p:cNvSpPr txBox="1"/>
          <p:nvPr/>
        </p:nvSpPr>
        <p:spPr>
          <a:xfrm>
            <a:off x="2198441" y="572565"/>
            <a:ext cx="2659886" cy="461665"/>
          </a:xfrm>
          <a:prstGeom prst="rect">
            <a:avLst/>
          </a:prstGeom>
          <a:noFill/>
        </p:spPr>
        <p:txBody>
          <a:bodyPr wrap="square" rtlCol="0">
            <a:spAutoFit/>
          </a:bodyPr>
          <a:lstStyle/>
          <a:p>
            <a:r>
              <a:rPr lang="pt-BR" sz="2400" b="1" dirty="0">
                <a:solidFill>
                  <a:srgbClr val="0C4B7A"/>
                </a:solidFill>
                <a:latin typeface="Montserrat" panose="00000500000000000000" pitchFamily="2" charset="0"/>
              </a:rPr>
              <a:t>PRIMEIRO ANO</a:t>
            </a:r>
          </a:p>
        </p:txBody>
      </p:sp>
    </p:spTree>
    <p:extLst>
      <p:ext uri="{BB962C8B-B14F-4D97-AF65-F5344CB8AC3E}">
        <p14:creationId xmlns:p14="http://schemas.microsoft.com/office/powerpoint/2010/main" val="2908750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89793D16-CB7A-F712-F734-E774AD499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 y="0"/>
            <a:ext cx="12190354" cy="6858000"/>
          </a:xfrm>
          <a:prstGeom prst="rect">
            <a:avLst/>
          </a:prstGeom>
        </p:spPr>
      </p:pic>
      <p:sp>
        <p:nvSpPr>
          <p:cNvPr id="6" name="CaixaDeTexto 5">
            <a:extLst>
              <a:ext uri="{FF2B5EF4-FFF2-40B4-BE49-F238E27FC236}">
                <a16:creationId xmlns:a16="http://schemas.microsoft.com/office/drawing/2014/main" id="{93181A20-9839-5F8B-68ED-4A5DB7298AB6}"/>
              </a:ext>
            </a:extLst>
          </p:cNvPr>
          <p:cNvSpPr txBox="1"/>
          <p:nvPr/>
        </p:nvSpPr>
        <p:spPr>
          <a:xfrm>
            <a:off x="2198441" y="572565"/>
            <a:ext cx="2659886" cy="461665"/>
          </a:xfrm>
          <a:prstGeom prst="rect">
            <a:avLst/>
          </a:prstGeom>
          <a:noFill/>
        </p:spPr>
        <p:txBody>
          <a:bodyPr wrap="square" rtlCol="0">
            <a:spAutoFit/>
          </a:bodyPr>
          <a:lstStyle/>
          <a:p>
            <a:r>
              <a:rPr lang="pt-BR" sz="2400" b="1" dirty="0">
                <a:solidFill>
                  <a:srgbClr val="0C4B7A"/>
                </a:solidFill>
                <a:latin typeface="Montserrat" panose="00000500000000000000" pitchFamily="2" charset="0"/>
              </a:rPr>
              <a:t>SEGUNDO ANO</a:t>
            </a:r>
          </a:p>
        </p:txBody>
      </p:sp>
      <p:pic>
        <p:nvPicPr>
          <p:cNvPr id="2" name="Imagem 1">
            <a:extLst>
              <a:ext uri="{FF2B5EF4-FFF2-40B4-BE49-F238E27FC236}">
                <a16:creationId xmlns:a16="http://schemas.microsoft.com/office/drawing/2014/main" id="{EE3DB57A-CB9B-DDC6-0283-F60E9C769EFF}"/>
              </a:ext>
            </a:extLst>
          </p:cNvPr>
          <p:cNvPicPr>
            <a:picLocks noChangeAspect="1"/>
          </p:cNvPicPr>
          <p:nvPr/>
        </p:nvPicPr>
        <p:blipFill>
          <a:blip r:embed="rId3"/>
          <a:stretch>
            <a:fillRect/>
          </a:stretch>
        </p:blipFill>
        <p:spPr>
          <a:xfrm>
            <a:off x="856640" y="1625845"/>
            <a:ext cx="10478719" cy="3887851"/>
          </a:xfrm>
          <a:prstGeom prst="rect">
            <a:avLst/>
          </a:prstGeom>
        </p:spPr>
      </p:pic>
    </p:spTree>
    <p:extLst>
      <p:ext uri="{BB962C8B-B14F-4D97-AF65-F5344CB8AC3E}">
        <p14:creationId xmlns:p14="http://schemas.microsoft.com/office/powerpoint/2010/main" val="340222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desenho&#10;&#10;Descrição gerada automaticamente">
            <a:extLst>
              <a:ext uri="{FF2B5EF4-FFF2-40B4-BE49-F238E27FC236}">
                <a16:creationId xmlns:a16="http://schemas.microsoft.com/office/drawing/2014/main" id="{89793D16-CB7A-F712-F734-E774AD499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 y="0"/>
            <a:ext cx="12190354" cy="6858000"/>
          </a:xfrm>
          <a:prstGeom prst="rect">
            <a:avLst/>
          </a:prstGeom>
        </p:spPr>
      </p:pic>
      <p:sp>
        <p:nvSpPr>
          <p:cNvPr id="6" name="CaixaDeTexto 5">
            <a:extLst>
              <a:ext uri="{FF2B5EF4-FFF2-40B4-BE49-F238E27FC236}">
                <a16:creationId xmlns:a16="http://schemas.microsoft.com/office/drawing/2014/main" id="{93181A20-9839-5F8B-68ED-4A5DB7298AB6}"/>
              </a:ext>
            </a:extLst>
          </p:cNvPr>
          <p:cNvSpPr txBox="1"/>
          <p:nvPr/>
        </p:nvSpPr>
        <p:spPr>
          <a:xfrm>
            <a:off x="2198441" y="572565"/>
            <a:ext cx="2659886" cy="461665"/>
          </a:xfrm>
          <a:prstGeom prst="rect">
            <a:avLst/>
          </a:prstGeom>
          <a:noFill/>
        </p:spPr>
        <p:txBody>
          <a:bodyPr wrap="square" rtlCol="0">
            <a:spAutoFit/>
          </a:bodyPr>
          <a:lstStyle/>
          <a:p>
            <a:r>
              <a:rPr lang="pt-BR" sz="2400" b="1" dirty="0">
                <a:solidFill>
                  <a:srgbClr val="0C4B7A"/>
                </a:solidFill>
                <a:latin typeface="Montserrat" panose="00000500000000000000" pitchFamily="2" charset="0"/>
              </a:rPr>
              <a:t>TERCEIRO ANO</a:t>
            </a:r>
          </a:p>
        </p:txBody>
      </p:sp>
      <p:pic>
        <p:nvPicPr>
          <p:cNvPr id="2" name="Imagem 1">
            <a:extLst>
              <a:ext uri="{FF2B5EF4-FFF2-40B4-BE49-F238E27FC236}">
                <a16:creationId xmlns:a16="http://schemas.microsoft.com/office/drawing/2014/main" id="{DC9DEB71-4EE1-59AC-7F59-9FD37850CA06}"/>
              </a:ext>
            </a:extLst>
          </p:cNvPr>
          <p:cNvPicPr>
            <a:picLocks noChangeAspect="1"/>
          </p:cNvPicPr>
          <p:nvPr/>
        </p:nvPicPr>
        <p:blipFill>
          <a:blip r:embed="rId3"/>
          <a:stretch>
            <a:fillRect/>
          </a:stretch>
        </p:blipFill>
        <p:spPr>
          <a:xfrm>
            <a:off x="856640" y="1682209"/>
            <a:ext cx="10478720" cy="3842131"/>
          </a:xfrm>
          <a:prstGeom prst="rect">
            <a:avLst/>
          </a:prstGeom>
        </p:spPr>
      </p:pic>
    </p:spTree>
    <p:extLst>
      <p:ext uri="{BB962C8B-B14F-4D97-AF65-F5344CB8AC3E}">
        <p14:creationId xmlns:p14="http://schemas.microsoft.com/office/powerpoint/2010/main" val="243432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Círculo&#10;&#10;Descrição gerada automaticamente">
            <a:extLst>
              <a:ext uri="{FF2B5EF4-FFF2-40B4-BE49-F238E27FC236}">
                <a16:creationId xmlns:a16="http://schemas.microsoft.com/office/drawing/2014/main" id="{1CCF89B2-4F8B-D0CB-4A0D-F1085AD3A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 y="0"/>
            <a:ext cx="12190354" cy="6858000"/>
          </a:xfrm>
          <a:prstGeom prst="rect">
            <a:avLst/>
          </a:prstGeom>
        </p:spPr>
      </p:pic>
      <p:sp>
        <p:nvSpPr>
          <p:cNvPr id="5" name="CaixaDeTexto 4">
            <a:extLst>
              <a:ext uri="{FF2B5EF4-FFF2-40B4-BE49-F238E27FC236}">
                <a16:creationId xmlns:a16="http://schemas.microsoft.com/office/drawing/2014/main" id="{B0913258-ACCF-5C14-F205-A9D87DA4BC38}"/>
              </a:ext>
            </a:extLst>
          </p:cNvPr>
          <p:cNvSpPr txBox="1"/>
          <p:nvPr/>
        </p:nvSpPr>
        <p:spPr>
          <a:xfrm>
            <a:off x="982980" y="1602105"/>
            <a:ext cx="4598670" cy="1077218"/>
          </a:xfrm>
          <a:prstGeom prst="rect">
            <a:avLst/>
          </a:prstGeom>
          <a:noFill/>
        </p:spPr>
        <p:txBody>
          <a:bodyPr wrap="square" rtlCol="0">
            <a:spAutoFit/>
          </a:bodyPr>
          <a:lstStyle/>
          <a:p>
            <a:r>
              <a:rPr lang="pt-BR" sz="1600" dirty="0">
                <a:latin typeface="Montserrat Light" panose="00000400000000000000" pitchFamily="2" charset="0"/>
              </a:rPr>
              <a:t>O curso técnico pode ser o impulso que sua carreira precisa, ainda mais um curso do Instituto Federal – escola pública e gratuita.</a:t>
            </a:r>
          </a:p>
          <a:p>
            <a:endParaRPr lang="pt-BR" sz="1600" dirty="0">
              <a:latin typeface="Montserrat Light" panose="00000400000000000000" pitchFamily="2" charset="0"/>
            </a:endParaRPr>
          </a:p>
        </p:txBody>
      </p:sp>
      <p:sp>
        <p:nvSpPr>
          <p:cNvPr id="7" name="CaixaDeTexto 6">
            <a:extLst>
              <a:ext uri="{FF2B5EF4-FFF2-40B4-BE49-F238E27FC236}">
                <a16:creationId xmlns:a16="http://schemas.microsoft.com/office/drawing/2014/main" id="{1F3CBECD-9527-8C65-2CEB-80E083B44874}"/>
              </a:ext>
            </a:extLst>
          </p:cNvPr>
          <p:cNvSpPr txBox="1"/>
          <p:nvPr/>
        </p:nvSpPr>
        <p:spPr>
          <a:xfrm>
            <a:off x="1362333" y="2574220"/>
            <a:ext cx="5147283" cy="584775"/>
          </a:xfrm>
          <a:prstGeom prst="rect">
            <a:avLst/>
          </a:prstGeom>
          <a:noFill/>
        </p:spPr>
        <p:txBody>
          <a:bodyPr wrap="square" rtlCol="0">
            <a:spAutoFit/>
          </a:bodyPr>
          <a:lstStyle/>
          <a:p>
            <a:r>
              <a:rPr lang="pt-BR" sz="1600" dirty="0">
                <a:latin typeface="Montserrat Light" panose="00000400000000000000" pitchFamily="2" charset="0"/>
              </a:rPr>
              <a:t>Com estrutura e corpo docente de excelência – mais de 80% de mestres e doutores.</a:t>
            </a:r>
          </a:p>
        </p:txBody>
      </p:sp>
      <p:sp>
        <p:nvSpPr>
          <p:cNvPr id="2" name="CaixaDeTexto 1">
            <a:extLst>
              <a:ext uri="{FF2B5EF4-FFF2-40B4-BE49-F238E27FC236}">
                <a16:creationId xmlns:a16="http://schemas.microsoft.com/office/drawing/2014/main" id="{A95FBE5A-9160-CA2A-520F-078152660269}"/>
              </a:ext>
            </a:extLst>
          </p:cNvPr>
          <p:cNvSpPr txBox="1"/>
          <p:nvPr/>
        </p:nvSpPr>
        <p:spPr>
          <a:xfrm>
            <a:off x="1362332" y="3275586"/>
            <a:ext cx="5147283" cy="584775"/>
          </a:xfrm>
          <a:prstGeom prst="rect">
            <a:avLst/>
          </a:prstGeom>
          <a:noFill/>
        </p:spPr>
        <p:txBody>
          <a:bodyPr wrap="square" rtlCol="0">
            <a:spAutoFit/>
          </a:bodyPr>
          <a:lstStyle/>
          <a:p>
            <a:r>
              <a:rPr lang="pt-BR" sz="1600" dirty="0">
                <a:latin typeface="Montserrat Light" panose="00000400000000000000" pitchFamily="2" charset="0"/>
              </a:rPr>
              <a:t>Além disso, o Instituto Federal tem diversas oportunidades de apoio e crescimento para você.</a:t>
            </a:r>
          </a:p>
        </p:txBody>
      </p:sp>
      <p:sp>
        <p:nvSpPr>
          <p:cNvPr id="3" name="CaixaDeTexto 2">
            <a:extLst>
              <a:ext uri="{FF2B5EF4-FFF2-40B4-BE49-F238E27FC236}">
                <a16:creationId xmlns:a16="http://schemas.microsoft.com/office/drawing/2014/main" id="{BC0A4339-B3AE-3B4D-B89C-A71F4864A0B6}"/>
              </a:ext>
            </a:extLst>
          </p:cNvPr>
          <p:cNvSpPr txBox="1"/>
          <p:nvPr/>
        </p:nvSpPr>
        <p:spPr>
          <a:xfrm>
            <a:off x="982980" y="4147250"/>
            <a:ext cx="5526636" cy="584775"/>
          </a:xfrm>
          <a:prstGeom prst="rect">
            <a:avLst/>
          </a:prstGeom>
          <a:noFill/>
        </p:spPr>
        <p:txBody>
          <a:bodyPr wrap="square" rtlCol="0">
            <a:spAutoFit/>
          </a:bodyPr>
          <a:lstStyle/>
          <a:p>
            <a:r>
              <a:rPr lang="pt-BR" sz="1600" dirty="0">
                <a:latin typeface="Montserrat Light" panose="00000400000000000000" pitchFamily="2" charset="0"/>
              </a:rPr>
              <a:t>Tem o PAE – política de assistência estudantil que é composta por 3 programas</a:t>
            </a:r>
          </a:p>
        </p:txBody>
      </p:sp>
      <p:sp>
        <p:nvSpPr>
          <p:cNvPr id="9" name="CaixaDeTexto 8">
            <a:extLst>
              <a:ext uri="{FF2B5EF4-FFF2-40B4-BE49-F238E27FC236}">
                <a16:creationId xmlns:a16="http://schemas.microsoft.com/office/drawing/2014/main" id="{AB3CCB72-4130-D461-C0F9-4A400E41042D}"/>
              </a:ext>
            </a:extLst>
          </p:cNvPr>
          <p:cNvSpPr txBox="1"/>
          <p:nvPr/>
        </p:nvSpPr>
        <p:spPr>
          <a:xfrm>
            <a:off x="2197213" y="4971429"/>
            <a:ext cx="4638674" cy="1569660"/>
          </a:xfrm>
          <a:prstGeom prst="rect">
            <a:avLst/>
          </a:prstGeom>
          <a:noFill/>
        </p:spPr>
        <p:txBody>
          <a:bodyPr wrap="square">
            <a:spAutoFit/>
          </a:bodyPr>
          <a:lstStyle/>
          <a:p>
            <a:r>
              <a:rPr lang="pt-BR" sz="1600" dirty="0">
                <a:latin typeface="Montserrat Light" panose="00000400000000000000" pitchFamily="2" charset="0"/>
              </a:rPr>
              <a:t>Programa de auxílio e permanência (PAP)</a:t>
            </a:r>
          </a:p>
          <a:p>
            <a:endParaRPr lang="pt-BR" sz="1600" dirty="0">
              <a:latin typeface="Montserrat Light" panose="00000400000000000000" pitchFamily="2" charset="0"/>
            </a:endParaRPr>
          </a:p>
          <a:p>
            <a:r>
              <a:rPr lang="pt-BR" sz="1600" dirty="0">
                <a:latin typeface="Montserrat Light" panose="00000400000000000000" pitchFamily="2" charset="0"/>
              </a:rPr>
              <a:t>Programa de apoio ao Estudante PROEJA</a:t>
            </a:r>
          </a:p>
          <a:p>
            <a:endParaRPr lang="pt-BR" sz="1600" dirty="0">
              <a:latin typeface="Montserrat Light" panose="00000400000000000000" pitchFamily="2" charset="0"/>
            </a:endParaRPr>
          </a:p>
          <a:p>
            <a:r>
              <a:rPr lang="pt-BR" sz="1600" dirty="0">
                <a:latin typeface="Montserrat Light" panose="00000400000000000000" pitchFamily="2" charset="0"/>
              </a:rPr>
              <a:t>Programa de ações universais</a:t>
            </a:r>
          </a:p>
          <a:p>
            <a:endParaRPr lang="pt-BR" sz="1600" dirty="0">
              <a:latin typeface="Montserrat Light" panose="00000400000000000000" pitchFamily="2" charset="0"/>
            </a:endParaRPr>
          </a:p>
        </p:txBody>
      </p:sp>
      <p:sp>
        <p:nvSpPr>
          <p:cNvPr id="8" name="CaixaDeTexto 7">
            <a:extLst>
              <a:ext uri="{FF2B5EF4-FFF2-40B4-BE49-F238E27FC236}">
                <a16:creationId xmlns:a16="http://schemas.microsoft.com/office/drawing/2014/main" id="{56831A68-5BD6-5944-3454-67697C254574}"/>
              </a:ext>
            </a:extLst>
          </p:cNvPr>
          <p:cNvSpPr txBox="1"/>
          <p:nvPr/>
        </p:nvSpPr>
        <p:spPr>
          <a:xfrm>
            <a:off x="3091882" y="686455"/>
            <a:ext cx="2585017" cy="523220"/>
          </a:xfrm>
          <a:prstGeom prst="rect">
            <a:avLst/>
          </a:prstGeom>
          <a:noFill/>
        </p:spPr>
        <p:txBody>
          <a:bodyPr wrap="square" rtlCol="0">
            <a:spAutoFit/>
          </a:bodyPr>
          <a:lstStyle/>
          <a:p>
            <a:r>
              <a:rPr lang="pt-BR" sz="2800" b="1" dirty="0">
                <a:solidFill>
                  <a:srgbClr val="0C4B7A"/>
                </a:solidFill>
                <a:latin typeface="Montserrat" panose="00000500000000000000" pitchFamily="2" charset="0"/>
              </a:rPr>
              <a:t>Fica esperto!</a:t>
            </a:r>
          </a:p>
        </p:txBody>
      </p:sp>
      <p:sp>
        <p:nvSpPr>
          <p:cNvPr id="11" name="Elipse 10">
            <a:extLst>
              <a:ext uri="{FF2B5EF4-FFF2-40B4-BE49-F238E27FC236}">
                <a16:creationId xmlns:a16="http://schemas.microsoft.com/office/drawing/2014/main" id="{98171B8A-EC32-0FC9-2AFF-8B08C04AB8B8}"/>
              </a:ext>
            </a:extLst>
          </p:cNvPr>
          <p:cNvSpPr/>
          <p:nvPr/>
        </p:nvSpPr>
        <p:spPr>
          <a:xfrm>
            <a:off x="1210487" y="2790684"/>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baseline="-25000" dirty="0">
              <a:latin typeface="Montserrat Light" panose="00000400000000000000" pitchFamily="2" charset="0"/>
            </a:endParaRPr>
          </a:p>
        </p:txBody>
      </p:sp>
      <p:sp>
        <p:nvSpPr>
          <p:cNvPr id="12" name="Elipse 11">
            <a:extLst>
              <a:ext uri="{FF2B5EF4-FFF2-40B4-BE49-F238E27FC236}">
                <a16:creationId xmlns:a16="http://schemas.microsoft.com/office/drawing/2014/main" id="{424E7C37-AB6B-4E28-40B9-D92F06CDD212}"/>
              </a:ext>
            </a:extLst>
          </p:cNvPr>
          <p:cNvSpPr/>
          <p:nvPr/>
        </p:nvSpPr>
        <p:spPr>
          <a:xfrm>
            <a:off x="1210487" y="3615161"/>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dirty="0">
              <a:latin typeface="Montserrat Light" panose="00000400000000000000" pitchFamily="2" charset="0"/>
            </a:endParaRPr>
          </a:p>
        </p:txBody>
      </p:sp>
      <p:sp>
        <p:nvSpPr>
          <p:cNvPr id="13" name="Elipse 12">
            <a:extLst>
              <a:ext uri="{FF2B5EF4-FFF2-40B4-BE49-F238E27FC236}">
                <a16:creationId xmlns:a16="http://schemas.microsoft.com/office/drawing/2014/main" id="{4733CAF7-6E13-44CC-67FB-8A8A1951B476}"/>
              </a:ext>
            </a:extLst>
          </p:cNvPr>
          <p:cNvSpPr/>
          <p:nvPr/>
        </p:nvSpPr>
        <p:spPr>
          <a:xfrm>
            <a:off x="2045367" y="5072751"/>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dirty="0">
              <a:latin typeface="Montserrat Light" panose="00000400000000000000" pitchFamily="2" charset="0"/>
            </a:endParaRPr>
          </a:p>
        </p:txBody>
      </p:sp>
      <p:sp>
        <p:nvSpPr>
          <p:cNvPr id="14" name="Elipse 13">
            <a:extLst>
              <a:ext uri="{FF2B5EF4-FFF2-40B4-BE49-F238E27FC236}">
                <a16:creationId xmlns:a16="http://schemas.microsoft.com/office/drawing/2014/main" id="{BF4B98DB-0E24-148B-4FA8-4EE8002BACE3}"/>
              </a:ext>
            </a:extLst>
          </p:cNvPr>
          <p:cNvSpPr/>
          <p:nvPr/>
        </p:nvSpPr>
        <p:spPr>
          <a:xfrm>
            <a:off x="2045367" y="5549231"/>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dirty="0">
              <a:latin typeface="Montserrat Light" panose="00000400000000000000" pitchFamily="2" charset="0"/>
            </a:endParaRPr>
          </a:p>
        </p:txBody>
      </p:sp>
      <p:sp>
        <p:nvSpPr>
          <p:cNvPr id="15" name="Elipse 14">
            <a:extLst>
              <a:ext uri="{FF2B5EF4-FFF2-40B4-BE49-F238E27FC236}">
                <a16:creationId xmlns:a16="http://schemas.microsoft.com/office/drawing/2014/main" id="{36DC9A35-8200-C69B-568E-22A7AB436901}"/>
              </a:ext>
            </a:extLst>
          </p:cNvPr>
          <p:cNvSpPr/>
          <p:nvPr/>
        </p:nvSpPr>
        <p:spPr>
          <a:xfrm>
            <a:off x="2045367" y="6054891"/>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dirty="0">
              <a:latin typeface="Montserrat Light" panose="00000400000000000000" pitchFamily="2" charset="0"/>
            </a:endParaRPr>
          </a:p>
        </p:txBody>
      </p:sp>
      <p:pic>
        <p:nvPicPr>
          <p:cNvPr id="17" name="Imagem 16">
            <a:extLst>
              <a:ext uri="{FF2B5EF4-FFF2-40B4-BE49-F238E27FC236}">
                <a16:creationId xmlns:a16="http://schemas.microsoft.com/office/drawing/2014/main" id="{DC79CA68-52D6-6775-2485-5C2E33ABC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987" y="1080341"/>
            <a:ext cx="4954780" cy="4678672"/>
          </a:xfrm>
          <a:prstGeom prst="rect">
            <a:avLst/>
          </a:prstGeom>
        </p:spPr>
      </p:pic>
    </p:spTree>
    <p:extLst>
      <p:ext uri="{BB962C8B-B14F-4D97-AF65-F5344CB8AC3E}">
        <p14:creationId xmlns:p14="http://schemas.microsoft.com/office/powerpoint/2010/main" val="982268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8" descr="Gráfico de bolhas&#10;&#10;Descrição gerada automaticamente com confiança média">
            <a:extLst>
              <a:ext uri="{FF2B5EF4-FFF2-40B4-BE49-F238E27FC236}">
                <a16:creationId xmlns:a16="http://schemas.microsoft.com/office/drawing/2014/main" id="{D13938C3-929C-7374-57AD-65CEB6154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5"/>
            <a:ext cx="12192000" cy="6856810"/>
          </a:xfrm>
          <a:prstGeom prst="rect">
            <a:avLst/>
          </a:prstGeom>
        </p:spPr>
      </p:pic>
      <p:sp>
        <p:nvSpPr>
          <p:cNvPr id="8" name="CaixaDeTexto 7">
            <a:extLst>
              <a:ext uri="{FF2B5EF4-FFF2-40B4-BE49-F238E27FC236}">
                <a16:creationId xmlns:a16="http://schemas.microsoft.com/office/drawing/2014/main" id="{6E7D82AD-974E-6DAD-8446-2BBACEC3CD09}"/>
              </a:ext>
            </a:extLst>
          </p:cNvPr>
          <p:cNvSpPr txBox="1"/>
          <p:nvPr/>
        </p:nvSpPr>
        <p:spPr>
          <a:xfrm>
            <a:off x="4690894" y="835995"/>
            <a:ext cx="3196658" cy="461665"/>
          </a:xfrm>
          <a:prstGeom prst="rect">
            <a:avLst/>
          </a:prstGeom>
          <a:noFill/>
        </p:spPr>
        <p:txBody>
          <a:bodyPr wrap="square" rtlCol="0">
            <a:spAutoFit/>
          </a:bodyPr>
          <a:lstStyle/>
          <a:p>
            <a:r>
              <a:rPr lang="pt-BR" sz="2400" b="1" dirty="0">
                <a:solidFill>
                  <a:srgbClr val="0C4B7A"/>
                </a:solidFill>
                <a:latin typeface="Montserrat" panose="00000500000000000000" pitchFamily="2" charset="0"/>
              </a:rPr>
              <a:t>Iniciação científica</a:t>
            </a:r>
          </a:p>
        </p:txBody>
      </p:sp>
      <p:sp>
        <p:nvSpPr>
          <p:cNvPr id="10" name="CaixaDeTexto 9">
            <a:extLst>
              <a:ext uri="{FF2B5EF4-FFF2-40B4-BE49-F238E27FC236}">
                <a16:creationId xmlns:a16="http://schemas.microsoft.com/office/drawing/2014/main" id="{FA95D78F-6715-5F8D-3C7A-4E2702068CAF}"/>
              </a:ext>
            </a:extLst>
          </p:cNvPr>
          <p:cNvSpPr txBox="1"/>
          <p:nvPr/>
        </p:nvSpPr>
        <p:spPr>
          <a:xfrm>
            <a:off x="2677821" y="2594725"/>
            <a:ext cx="1654217" cy="584775"/>
          </a:xfrm>
          <a:prstGeom prst="rect">
            <a:avLst/>
          </a:prstGeom>
          <a:noFill/>
        </p:spPr>
        <p:txBody>
          <a:bodyPr wrap="square" rtlCol="0">
            <a:spAutoFit/>
          </a:bodyPr>
          <a:lstStyle/>
          <a:p>
            <a:r>
              <a:rPr lang="pt-BR" sz="3200" b="1" dirty="0">
                <a:solidFill>
                  <a:schemeClr val="bg1"/>
                </a:solidFill>
                <a:latin typeface="Montserrat" panose="00000500000000000000" pitchFamily="2" charset="0"/>
              </a:rPr>
              <a:t>PIVICT</a:t>
            </a:r>
          </a:p>
        </p:txBody>
      </p:sp>
      <p:sp>
        <p:nvSpPr>
          <p:cNvPr id="12" name="CaixaDeTexto 11">
            <a:extLst>
              <a:ext uri="{FF2B5EF4-FFF2-40B4-BE49-F238E27FC236}">
                <a16:creationId xmlns:a16="http://schemas.microsoft.com/office/drawing/2014/main" id="{02D092B5-2318-D1AD-FE98-FB1DCD3F6996}"/>
              </a:ext>
            </a:extLst>
          </p:cNvPr>
          <p:cNvSpPr txBox="1"/>
          <p:nvPr/>
        </p:nvSpPr>
        <p:spPr>
          <a:xfrm>
            <a:off x="5375008" y="2594725"/>
            <a:ext cx="1930667" cy="584775"/>
          </a:xfrm>
          <a:prstGeom prst="rect">
            <a:avLst/>
          </a:prstGeom>
          <a:noFill/>
        </p:spPr>
        <p:txBody>
          <a:bodyPr wrap="square">
            <a:spAutoFit/>
          </a:bodyPr>
          <a:lstStyle/>
          <a:p>
            <a:r>
              <a:rPr lang="pt-BR" sz="3200" b="1" dirty="0">
                <a:solidFill>
                  <a:schemeClr val="bg1"/>
                </a:solidFill>
                <a:latin typeface="Montserrat" panose="00000500000000000000" pitchFamily="2" charset="0"/>
              </a:rPr>
              <a:t>PIBIFSP</a:t>
            </a:r>
          </a:p>
        </p:txBody>
      </p:sp>
      <p:sp>
        <p:nvSpPr>
          <p:cNvPr id="6" name="CaixaDeTexto 5">
            <a:extLst>
              <a:ext uri="{FF2B5EF4-FFF2-40B4-BE49-F238E27FC236}">
                <a16:creationId xmlns:a16="http://schemas.microsoft.com/office/drawing/2014/main" id="{83F7E333-5C6F-18F3-3AF9-FDFDEAD7E154}"/>
              </a:ext>
            </a:extLst>
          </p:cNvPr>
          <p:cNvSpPr txBox="1"/>
          <p:nvPr/>
        </p:nvSpPr>
        <p:spPr>
          <a:xfrm>
            <a:off x="2165987" y="4120405"/>
            <a:ext cx="2677886" cy="1323439"/>
          </a:xfrm>
          <a:prstGeom prst="rect">
            <a:avLst/>
          </a:prstGeom>
          <a:noFill/>
        </p:spPr>
        <p:txBody>
          <a:bodyPr wrap="square">
            <a:spAutoFit/>
          </a:bodyPr>
          <a:lstStyle/>
          <a:p>
            <a:pPr algn="ctr"/>
            <a:r>
              <a:rPr lang="pt-BR" sz="1600" dirty="0">
                <a:latin typeface="Montserrat Light" panose="00000400000000000000" pitchFamily="2" charset="0"/>
              </a:rPr>
              <a:t>Programa Institucional</a:t>
            </a:r>
          </a:p>
          <a:p>
            <a:pPr algn="ctr"/>
            <a:r>
              <a:rPr lang="pt-BR" sz="1600" dirty="0">
                <a:latin typeface="Montserrat Light" panose="00000400000000000000" pitchFamily="2" charset="0"/>
              </a:rPr>
              <a:t>Voluntário de Iniciação</a:t>
            </a:r>
          </a:p>
          <a:p>
            <a:pPr algn="ctr"/>
            <a:r>
              <a:rPr lang="pt-BR" sz="1600" dirty="0">
                <a:latin typeface="Montserrat Light" panose="00000400000000000000" pitchFamily="2" charset="0"/>
              </a:rPr>
              <a:t>Científica e/ou Tecnológica</a:t>
            </a:r>
          </a:p>
          <a:p>
            <a:pPr algn="ctr"/>
            <a:r>
              <a:rPr lang="pt-BR" sz="1600" dirty="0">
                <a:latin typeface="Montserrat Light" panose="00000400000000000000" pitchFamily="2" charset="0"/>
              </a:rPr>
              <a:t>(Câmpus Cubatão)</a:t>
            </a:r>
          </a:p>
        </p:txBody>
      </p:sp>
      <p:sp>
        <p:nvSpPr>
          <p:cNvPr id="9" name="CaixaDeTexto 8">
            <a:extLst>
              <a:ext uri="{FF2B5EF4-FFF2-40B4-BE49-F238E27FC236}">
                <a16:creationId xmlns:a16="http://schemas.microsoft.com/office/drawing/2014/main" id="{A6918E74-A52B-7C15-DC32-4BEBA79AD0B1}"/>
              </a:ext>
            </a:extLst>
          </p:cNvPr>
          <p:cNvSpPr txBox="1"/>
          <p:nvPr/>
        </p:nvSpPr>
        <p:spPr>
          <a:xfrm>
            <a:off x="5146224" y="4120405"/>
            <a:ext cx="2285999" cy="1569660"/>
          </a:xfrm>
          <a:prstGeom prst="rect">
            <a:avLst/>
          </a:prstGeom>
          <a:noFill/>
        </p:spPr>
        <p:txBody>
          <a:bodyPr wrap="square">
            <a:spAutoFit/>
          </a:bodyPr>
          <a:lstStyle/>
          <a:p>
            <a:pPr algn="ctr"/>
            <a:r>
              <a:rPr lang="pt-BR" sz="1600" dirty="0">
                <a:latin typeface="Montserrat Light" panose="00000400000000000000" pitchFamily="2" charset="0"/>
              </a:rPr>
              <a:t>Programa Institucional</a:t>
            </a:r>
          </a:p>
          <a:p>
            <a:pPr algn="ctr"/>
            <a:r>
              <a:rPr lang="pt-BR" sz="1600" dirty="0">
                <a:latin typeface="Montserrat Light" panose="00000400000000000000" pitchFamily="2" charset="0"/>
              </a:rPr>
              <a:t>de Bolsas de Iniciação</a:t>
            </a:r>
          </a:p>
          <a:p>
            <a:pPr algn="ctr"/>
            <a:r>
              <a:rPr lang="pt-BR" sz="1600" dirty="0">
                <a:latin typeface="Montserrat Light" panose="00000400000000000000" pitchFamily="2" charset="0"/>
              </a:rPr>
              <a:t>Científica do IFSP</a:t>
            </a:r>
          </a:p>
          <a:p>
            <a:pPr algn="ctr"/>
            <a:r>
              <a:rPr lang="pt-BR" sz="1600" dirty="0">
                <a:latin typeface="Montserrat Light" panose="00000400000000000000" pitchFamily="2" charset="0"/>
              </a:rPr>
              <a:t>(Câmpus Cubatão)</a:t>
            </a:r>
          </a:p>
        </p:txBody>
      </p:sp>
      <p:sp>
        <p:nvSpPr>
          <p:cNvPr id="13" name="CaixaDeTexto 12">
            <a:extLst>
              <a:ext uri="{FF2B5EF4-FFF2-40B4-BE49-F238E27FC236}">
                <a16:creationId xmlns:a16="http://schemas.microsoft.com/office/drawing/2014/main" id="{884EFB6E-AFD7-101D-3250-BA253BFD7B5E}"/>
              </a:ext>
            </a:extLst>
          </p:cNvPr>
          <p:cNvSpPr txBox="1"/>
          <p:nvPr/>
        </p:nvSpPr>
        <p:spPr>
          <a:xfrm>
            <a:off x="7992564" y="2594725"/>
            <a:ext cx="2211430" cy="584775"/>
          </a:xfrm>
          <a:prstGeom prst="rect">
            <a:avLst/>
          </a:prstGeom>
          <a:noFill/>
        </p:spPr>
        <p:txBody>
          <a:bodyPr wrap="square">
            <a:spAutoFit/>
          </a:bodyPr>
          <a:lstStyle/>
          <a:p>
            <a:r>
              <a:rPr lang="pt-BR" sz="3200" b="1" dirty="0">
                <a:solidFill>
                  <a:schemeClr val="bg1"/>
                </a:solidFill>
                <a:latin typeface="Montserrat" panose="00000500000000000000" pitchFamily="2" charset="0"/>
              </a:rPr>
              <a:t>PIBIC-EM</a:t>
            </a:r>
          </a:p>
        </p:txBody>
      </p:sp>
      <p:sp>
        <p:nvSpPr>
          <p:cNvPr id="16" name="CaixaDeTexto 15">
            <a:extLst>
              <a:ext uri="{FF2B5EF4-FFF2-40B4-BE49-F238E27FC236}">
                <a16:creationId xmlns:a16="http://schemas.microsoft.com/office/drawing/2014/main" id="{26E2E760-F5C4-379D-C006-6E0F044E0446}"/>
              </a:ext>
            </a:extLst>
          </p:cNvPr>
          <p:cNvSpPr txBox="1"/>
          <p:nvPr/>
        </p:nvSpPr>
        <p:spPr>
          <a:xfrm>
            <a:off x="7955280" y="4120405"/>
            <a:ext cx="2285999" cy="1815882"/>
          </a:xfrm>
          <a:prstGeom prst="rect">
            <a:avLst/>
          </a:prstGeom>
          <a:noFill/>
        </p:spPr>
        <p:txBody>
          <a:bodyPr wrap="square">
            <a:spAutoFit/>
          </a:bodyPr>
          <a:lstStyle/>
          <a:p>
            <a:pPr algn="ctr"/>
            <a:r>
              <a:rPr lang="pt-BR" sz="1600" dirty="0">
                <a:latin typeface="Montserrat Light" panose="00000400000000000000" pitchFamily="2" charset="0"/>
              </a:rPr>
              <a:t>Programa Institucional</a:t>
            </a:r>
          </a:p>
          <a:p>
            <a:pPr algn="ctr"/>
            <a:r>
              <a:rPr lang="pt-BR" sz="1600" dirty="0">
                <a:latin typeface="Montserrat Light" panose="00000400000000000000" pitchFamily="2" charset="0"/>
              </a:rPr>
              <a:t>de Bolsas de Iniciação</a:t>
            </a:r>
          </a:p>
          <a:p>
            <a:pPr algn="ctr"/>
            <a:r>
              <a:rPr lang="pt-BR" sz="1600" dirty="0">
                <a:latin typeface="Montserrat Light" panose="00000400000000000000" pitchFamily="2" charset="0"/>
              </a:rPr>
              <a:t>Científica para o</a:t>
            </a:r>
          </a:p>
          <a:p>
            <a:pPr algn="ctr"/>
            <a:r>
              <a:rPr lang="pt-BR" sz="1600" dirty="0">
                <a:latin typeface="Montserrat Light" panose="00000400000000000000" pitchFamily="2" charset="0"/>
              </a:rPr>
              <a:t>Ensino Médio (CNPQ)</a:t>
            </a:r>
          </a:p>
        </p:txBody>
      </p:sp>
      <p:pic>
        <p:nvPicPr>
          <p:cNvPr id="17" name="Imagem 16" descr="Logotipo&#10;&#10;Descrição gerada automaticamente">
            <a:extLst>
              <a:ext uri="{FF2B5EF4-FFF2-40B4-BE49-F238E27FC236}">
                <a16:creationId xmlns:a16="http://schemas.microsoft.com/office/drawing/2014/main" id="{6D61FE99-21AF-55F5-EE40-C697B50F9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931" y="5588000"/>
            <a:ext cx="2806837" cy="1170744"/>
          </a:xfrm>
          <a:prstGeom prst="rect">
            <a:avLst/>
          </a:prstGeom>
        </p:spPr>
      </p:pic>
    </p:spTree>
    <p:extLst>
      <p:ext uri="{BB962C8B-B14F-4D97-AF65-F5344CB8AC3E}">
        <p14:creationId xmlns:p14="http://schemas.microsoft.com/office/powerpoint/2010/main" val="2479297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Forma, Círculo&#10;&#10;Descrição gerada automaticamente">
            <a:extLst>
              <a:ext uri="{FF2B5EF4-FFF2-40B4-BE49-F238E27FC236}">
                <a16:creationId xmlns:a16="http://schemas.microsoft.com/office/drawing/2014/main" id="{E12FF8A7-0375-6C20-1DCC-BE7680759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 y="0"/>
            <a:ext cx="12190765" cy="6858000"/>
          </a:xfrm>
          <a:prstGeom prst="rect">
            <a:avLst/>
          </a:prstGeom>
        </p:spPr>
      </p:pic>
      <p:sp>
        <p:nvSpPr>
          <p:cNvPr id="2" name="CaixaDeTexto 1">
            <a:extLst>
              <a:ext uri="{FF2B5EF4-FFF2-40B4-BE49-F238E27FC236}">
                <a16:creationId xmlns:a16="http://schemas.microsoft.com/office/drawing/2014/main" id="{FE18E118-75B8-B0C9-C306-E6DB3FC4C2EC}"/>
              </a:ext>
            </a:extLst>
          </p:cNvPr>
          <p:cNvSpPr txBox="1"/>
          <p:nvPr/>
        </p:nvSpPr>
        <p:spPr>
          <a:xfrm>
            <a:off x="973567" y="583421"/>
            <a:ext cx="2257970" cy="461665"/>
          </a:xfrm>
          <a:prstGeom prst="rect">
            <a:avLst/>
          </a:prstGeom>
          <a:noFill/>
        </p:spPr>
        <p:txBody>
          <a:bodyPr wrap="square" rtlCol="0">
            <a:spAutoFit/>
          </a:bodyPr>
          <a:lstStyle/>
          <a:p>
            <a:r>
              <a:rPr lang="pt-BR" sz="2400" b="1" dirty="0">
                <a:solidFill>
                  <a:srgbClr val="0C4B7A"/>
                </a:solidFill>
                <a:latin typeface="Montserrat" panose="00000500000000000000" pitchFamily="2" charset="0"/>
              </a:rPr>
              <a:t>Bolsa Ensino</a:t>
            </a:r>
          </a:p>
        </p:txBody>
      </p:sp>
      <p:sp>
        <p:nvSpPr>
          <p:cNvPr id="5" name="CaixaDeTexto 4">
            <a:extLst>
              <a:ext uri="{FF2B5EF4-FFF2-40B4-BE49-F238E27FC236}">
                <a16:creationId xmlns:a16="http://schemas.microsoft.com/office/drawing/2014/main" id="{844AB058-C0B4-EE47-B84D-BE30284562C7}"/>
              </a:ext>
            </a:extLst>
          </p:cNvPr>
          <p:cNvSpPr txBox="1"/>
          <p:nvPr/>
        </p:nvSpPr>
        <p:spPr>
          <a:xfrm>
            <a:off x="302326" y="1320054"/>
            <a:ext cx="5679373" cy="2862322"/>
          </a:xfrm>
          <a:prstGeom prst="rect">
            <a:avLst/>
          </a:prstGeom>
          <a:noFill/>
        </p:spPr>
        <p:txBody>
          <a:bodyPr wrap="square">
            <a:spAutoFit/>
          </a:bodyPr>
          <a:lstStyle/>
          <a:p>
            <a:r>
              <a:rPr lang="pt-BR" i="0" dirty="0">
                <a:solidFill>
                  <a:srgbClr val="333333"/>
                </a:solidFill>
                <a:effectLst/>
                <a:latin typeface="Montserrat" panose="00000500000000000000" pitchFamily="2" charset="0"/>
              </a:rPr>
              <a:t>O programa é um benefício destinado ao estudante com matrícula e frequência regulares, priorizando-se aquele com bom rendimento escolar, </a:t>
            </a:r>
            <a:r>
              <a:rPr lang="pt-BR" b="1" i="0" dirty="0">
                <a:solidFill>
                  <a:srgbClr val="0C4B7A"/>
                </a:solidFill>
                <a:effectLst/>
                <a:latin typeface="Montserrat" panose="00000500000000000000" pitchFamily="2" charset="0"/>
              </a:rPr>
              <a:t>sem vínculo empregatício</a:t>
            </a:r>
            <a:r>
              <a:rPr lang="pt-BR" b="1" i="0" dirty="0">
                <a:solidFill>
                  <a:srgbClr val="333333"/>
                </a:solidFill>
                <a:effectLst/>
                <a:latin typeface="Montserrat" panose="00000500000000000000" pitchFamily="2" charset="0"/>
              </a:rPr>
              <a:t> </a:t>
            </a:r>
            <a:r>
              <a:rPr lang="pt-BR" i="0" dirty="0">
                <a:solidFill>
                  <a:srgbClr val="333333"/>
                </a:solidFill>
                <a:effectLst/>
                <a:latin typeface="Montserrat" panose="00000500000000000000" pitchFamily="2" charset="0"/>
              </a:rPr>
              <a:t>que, por meio de seleção</a:t>
            </a:r>
            <a:r>
              <a:rPr lang="pt-BR" dirty="0">
                <a:solidFill>
                  <a:srgbClr val="333333"/>
                </a:solidFill>
                <a:latin typeface="Montserrat" panose="00000500000000000000" pitchFamily="2" charset="0"/>
              </a:rPr>
              <a:t> </a:t>
            </a:r>
            <a:r>
              <a:rPr lang="pt-BR" i="0" dirty="0">
                <a:solidFill>
                  <a:srgbClr val="333333"/>
                </a:solidFill>
                <a:effectLst/>
                <a:latin typeface="Montserrat" panose="00000500000000000000" pitchFamily="2" charset="0"/>
              </a:rPr>
              <a:t>e assinatura de</a:t>
            </a:r>
          </a:p>
          <a:p>
            <a:r>
              <a:rPr lang="pt-BR" i="0" dirty="0">
                <a:solidFill>
                  <a:srgbClr val="333333"/>
                </a:solidFill>
                <a:effectLst/>
                <a:latin typeface="Montserrat" panose="00000500000000000000" pitchFamily="2" charset="0"/>
              </a:rPr>
              <a:t>termo de compromisso, irá executar</a:t>
            </a:r>
          </a:p>
          <a:p>
            <a:r>
              <a:rPr lang="pt-BR" i="0" dirty="0">
                <a:solidFill>
                  <a:srgbClr val="333333"/>
                </a:solidFill>
                <a:effectLst/>
                <a:latin typeface="Montserrat" panose="00000500000000000000" pitchFamily="2" charset="0"/>
              </a:rPr>
              <a:t>atividades que complementem sua</a:t>
            </a:r>
          </a:p>
          <a:p>
            <a:r>
              <a:rPr lang="pt-BR" i="0" dirty="0">
                <a:solidFill>
                  <a:srgbClr val="333333"/>
                </a:solidFill>
                <a:effectLst/>
                <a:latin typeface="Montserrat" panose="00000500000000000000" pitchFamily="2" charset="0"/>
              </a:rPr>
              <a:t>formação profissional, moral e humana,</a:t>
            </a:r>
          </a:p>
          <a:p>
            <a:r>
              <a:rPr lang="pt-BR" i="0" dirty="0">
                <a:solidFill>
                  <a:srgbClr val="333333"/>
                </a:solidFill>
                <a:effectLst/>
                <a:latin typeface="Montserrat" panose="00000500000000000000" pitchFamily="2" charset="0"/>
              </a:rPr>
              <a:t>sob orientação e acompanhamento dos professores responsáveis.</a:t>
            </a:r>
            <a:endParaRPr lang="pt-BR" dirty="0">
              <a:latin typeface="Montserrat" panose="00000500000000000000" pitchFamily="2" charset="0"/>
            </a:endParaRPr>
          </a:p>
        </p:txBody>
      </p:sp>
      <p:pic>
        <p:nvPicPr>
          <p:cNvPr id="11" name="Imagem 10">
            <a:extLst>
              <a:ext uri="{FF2B5EF4-FFF2-40B4-BE49-F238E27FC236}">
                <a16:creationId xmlns:a16="http://schemas.microsoft.com/office/drawing/2014/main" id="{0064FC2E-D525-BFCD-4548-81846AD49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8421" y="466725"/>
            <a:ext cx="7344348" cy="6936596"/>
          </a:xfrm>
          <a:prstGeom prst="rect">
            <a:avLst/>
          </a:prstGeom>
        </p:spPr>
      </p:pic>
      <p:pic>
        <p:nvPicPr>
          <p:cNvPr id="7" name="Imagem 6" descr="Logotipo&#10;&#10;Descrição gerada automaticamente">
            <a:extLst>
              <a:ext uri="{FF2B5EF4-FFF2-40B4-BE49-F238E27FC236}">
                <a16:creationId xmlns:a16="http://schemas.microsoft.com/office/drawing/2014/main" id="{5FCD4579-1946-7AD1-6B36-0A579C28DF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8357" y="5687256"/>
            <a:ext cx="2806837" cy="1170744"/>
          </a:xfrm>
          <a:prstGeom prst="rect">
            <a:avLst/>
          </a:prstGeom>
        </p:spPr>
      </p:pic>
      <p:pic>
        <p:nvPicPr>
          <p:cNvPr id="9" name="Imagem 8" descr="Uma imagem contendo Logotipo&#10;&#10;Descrição gerada automaticamente">
            <a:extLst>
              <a:ext uri="{FF2B5EF4-FFF2-40B4-BE49-F238E27FC236}">
                <a16:creationId xmlns:a16="http://schemas.microsoft.com/office/drawing/2014/main" id="{2E36971D-8F73-91A2-FB67-9E62CB5F44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408" y="-171451"/>
            <a:ext cx="3318659" cy="3133725"/>
          </a:xfrm>
          <a:prstGeom prst="rect">
            <a:avLst/>
          </a:prstGeom>
        </p:spPr>
      </p:pic>
    </p:spTree>
    <p:extLst>
      <p:ext uri="{BB962C8B-B14F-4D97-AF65-F5344CB8AC3E}">
        <p14:creationId xmlns:p14="http://schemas.microsoft.com/office/powerpoint/2010/main" val="374704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Padrão do plano de fundo&#10;&#10;Descrição gerada automaticamente">
            <a:extLst>
              <a:ext uri="{FF2B5EF4-FFF2-40B4-BE49-F238E27FC236}">
                <a16:creationId xmlns:a16="http://schemas.microsoft.com/office/drawing/2014/main" id="{6D549F98-A4FB-4BE7-A233-EB1883ECBB0A}"/>
              </a:ext>
            </a:extLst>
          </p:cNvPr>
          <p:cNvPicPr>
            <a:picLocks noChangeAspect="1"/>
          </p:cNvPicPr>
          <p:nvPr/>
        </p:nvPicPr>
        <p:blipFill>
          <a:blip r:embed="rId3"/>
          <a:stretch>
            <a:fillRect/>
          </a:stretch>
        </p:blipFill>
        <p:spPr>
          <a:xfrm>
            <a:off x="-5751" y="-2414"/>
            <a:ext cx="12203501" cy="6862828"/>
          </a:xfrm>
          <a:prstGeom prst="rect">
            <a:avLst/>
          </a:prstGeom>
        </p:spPr>
      </p:pic>
      <p:pic>
        <p:nvPicPr>
          <p:cNvPr id="10" name="Imagem 9" descr="Logotipo&#10;&#10;Descrição gerada automaticamente">
            <a:extLst>
              <a:ext uri="{FF2B5EF4-FFF2-40B4-BE49-F238E27FC236}">
                <a16:creationId xmlns:a16="http://schemas.microsoft.com/office/drawing/2014/main" id="{53768E04-8E9B-B90A-D902-1AEDBA9EF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384" y="5544868"/>
            <a:ext cx="2806837" cy="1170744"/>
          </a:xfrm>
          <a:prstGeom prst="rect">
            <a:avLst/>
          </a:prstGeom>
        </p:spPr>
      </p:pic>
      <p:sp>
        <p:nvSpPr>
          <p:cNvPr id="6" name="CaixaDeTexto 5">
            <a:extLst>
              <a:ext uri="{FF2B5EF4-FFF2-40B4-BE49-F238E27FC236}">
                <a16:creationId xmlns:a16="http://schemas.microsoft.com/office/drawing/2014/main" id="{6F7F52E9-ECF3-290D-D8AE-0669E9A5747A}"/>
              </a:ext>
            </a:extLst>
          </p:cNvPr>
          <p:cNvSpPr txBox="1"/>
          <p:nvPr/>
        </p:nvSpPr>
        <p:spPr>
          <a:xfrm>
            <a:off x="977502" y="1112885"/>
            <a:ext cx="10236994" cy="4431983"/>
          </a:xfrm>
          <a:prstGeom prst="rect">
            <a:avLst/>
          </a:prstGeom>
          <a:noFill/>
        </p:spPr>
        <p:txBody>
          <a:bodyPr wrap="square" lIns="91440" tIns="45720" rIns="91440" bIns="45720" anchor="t">
            <a:spAutoFit/>
          </a:bodyPr>
          <a:lstStyle/>
          <a:p>
            <a:pPr algn="ctr"/>
            <a:r>
              <a:rPr lang="pt-BR" sz="2400" b="1" dirty="0">
                <a:solidFill>
                  <a:srgbClr val="0C4B7A"/>
                </a:solidFill>
                <a:latin typeface="Montserrat"/>
                <a:ea typeface="+mn-lt"/>
                <a:cs typeface="+mn-lt"/>
              </a:rPr>
              <a:t>Não fique de fora</a:t>
            </a:r>
          </a:p>
          <a:p>
            <a:pPr algn="ctr"/>
            <a:r>
              <a:rPr lang="pt-BR" sz="2400" b="1" dirty="0">
                <a:solidFill>
                  <a:srgbClr val="0C4B7A"/>
                </a:solidFill>
                <a:latin typeface="Montserrat"/>
                <a:ea typeface="+mn-lt"/>
                <a:cs typeface="+mn-lt"/>
              </a:rPr>
              <a:t>Vem para </a:t>
            </a:r>
            <a:r>
              <a:rPr lang="pt-BR" sz="2400" b="1">
                <a:solidFill>
                  <a:srgbClr val="0C4B7A"/>
                </a:solidFill>
                <a:latin typeface="Montserrat"/>
                <a:ea typeface="+mn-lt"/>
                <a:cs typeface="+mn-lt"/>
              </a:rPr>
              <a:t>a Federal você </a:t>
            </a:r>
            <a:r>
              <a:rPr lang="pt-BR" sz="2400" b="1" dirty="0">
                <a:solidFill>
                  <a:srgbClr val="0C4B7A"/>
                </a:solidFill>
                <a:latin typeface="Montserrat"/>
                <a:ea typeface="+mn-lt"/>
                <a:cs typeface="+mn-lt"/>
              </a:rPr>
              <a:t>também</a:t>
            </a:r>
            <a:endParaRPr lang="pt-BR" sz="2400" b="1" dirty="0">
              <a:solidFill>
                <a:srgbClr val="0C4B7A"/>
              </a:solidFill>
              <a:latin typeface="Montserrat"/>
            </a:endParaRPr>
          </a:p>
          <a:p>
            <a:pPr algn="ctr"/>
            <a:endParaRPr lang="pt-BR" dirty="0">
              <a:latin typeface="Montserrat"/>
            </a:endParaRPr>
          </a:p>
          <a:p>
            <a:pPr algn="ctr"/>
            <a:endParaRPr lang="pt-BR" dirty="0">
              <a:latin typeface="Montserrat"/>
            </a:endParaRPr>
          </a:p>
          <a:p>
            <a:pPr algn="ctr"/>
            <a:r>
              <a:rPr lang="pt-BR" dirty="0">
                <a:solidFill>
                  <a:srgbClr val="333333"/>
                </a:solidFill>
                <a:latin typeface="Montserrat"/>
                <a:ea typeface="+mn-lt"/>
                <a:cs typeface="+mn-lt"/>
              </a:rPr>
              <a:t>Agora você conheceu </a:t>
            </a:r>
            <a:r>
              <a:rPr lang="pt-BR" i="0" dirty="0">
                <a:solidFill>
                  <a:srgbClr val="333333"/>
                </a:solidFill>
                <a:effectLst/>
                <a:latin typeface="Montserrat"/>
                <a:ea typeface="+mn-lt"/>
                <a:cs typeface="+mn-lt"/>
              </a:rPr>
              <a:t>um </a:t>
            </a:r>
            <a:r>
              <a:rPr lang="pt-BR" dirty="0">
                <a:solidFill>
                  <a:srgbClr val="333333"/>
                </a:solidFill>
                <a:latin typeface="Montserrat"/>
                <a:ea typeface="+mn-lt"/>
                <a:cs typeface="+mn-lt"/>
              </a:rPr>
              <a:t>pouco do Instituto Federal </a:t>
            </a:r>
            <a:r>
              <a:rPr lang="pt-BR" i="0" dirty="0">
                <a:solidFill>
                  <a:srgbClr val="333333"/>
                </a:solidFill>
                <a:effectLst/>
                <a:latin typeface="Montserrat"/>
                <a:ea typeface="+mn-lt"/>
                <a:cs typeface="+mn-lt"/>
              </a:rPr>
              <a:t>e </a:t>
            </a:r>
            <a:r>
              <a:rPr lang="pt-BR" dirty="0">
                <a:solidFill>
                  <a:srgbClr val="333333"/>
                </a:solidFill>
                <a:latin typeface="Montserrat"/>
                <a:ea typeface="+mn-lt"/>
                <a:cs typeface="+mn-lt"/>
              </a:rPr>
              <a:t>do novo curso técnico:</a:t>
            </a:r>
            <a:endParaRPr lang="pt-BR" dirty="0">
              <a:latin typeface="Montserrat"/>
            </a:endParaRPr>
          </a:p>
          <a:p>
            <a:pPr algn="ctr"/>
            <a:r>
              <a:rPr lang="pt-BR" b="1" dirty="0">
                <a:solidFill>
                  <a:srgbClr val="0C4B7A"/>
                </a:solidFill>
                <a:latin typeface="Montserrat"/>
                <a:ea typeface="+mn-lt"/>
                <a:cs typeface="+mn-lt"/>
              </a:rPr>
              <a:t>TÉCNICO EM INFORMÁTICA PARA INTERNET INTEGRADO AO ENSINO MÉDIO - PROEJA</a:t>
            </a:r>
            <a:endParaRPr lang="pt-BR" b="1" dirty="0">
              <a:solidFill>
                <a:srgbClr val="0C4B7A"/>
              </a:solidFill>
              <a:latin typeface="Montserrat"/>
            </a:endParaRPr>
          </a:p>
          <a:p>
            <a:pPr algn="ctr"/>
            <a:endParaRPr lang="pt-BR" dirty="0">
              <a:latin typeface="Montserrat"/>
            </a:endParaRPr>
          </a:p>
          <a:p>
            <a:pPr algn="ctr"/>
            <a:endParaRPr lang="pt-BR" dirty="0">
              <a:latin typeface="Montserrat"/>
            </a:endParaRPr>
          </a:p>
          <a:p>
            <a:pPr algn="ctr"/>
            <a:r>
              <a:rPr lang="pt-BR" dirty="0">
                <a:solidFill>
                  <a:srgbClr val="333333"/>
                </a:solidFill>
                <a:latin typeface="Montserrat"/>
                <a:ea typeface="+mn-lt"/>
                <a:cs typeface="+mn-lt"/>
              </a:rPr>
              <a:t>Se você gostou desta opção </a:t>
            </a:r>
            <a:r>
              <a:rPr lang="pt-BR" i="0" dirty="0">
                <a:solidFill>
                  <a:srgbClr val="333333"/>
                </a:solidFill>
                <a:effectLst/>
                <a:latin typeface="Montserrat"/>
                <a:ea typeface="+mn-lt"/>
                <a:cs typeface="+mn-lt"/>
              </a:rPr>
              <a:t>profissional, </a:t>
            </a:r>
            <a:r>
              <a:rPr lang="pt-BR" dirty="0">
                <a:solidFill>
                  <a:srgbClr val="333333"/>
                </a:solidFill>
                <a:latin typeface="Montserrat"/>
                <a:ea typeface="+mn-lt"/>
                <a:cs typeface="+mn-lt"/>
              </a:rPr>
              <a:t>não perca mais tempo, fica de olho nas datas, faça sua inscrição </a:t>
            </a:r>
            <a:r>
              <a:rPr lang="pt-BR" i="0" dirty="0">
                <a:solidFill>
                  <a:srgbClr val="333333"/>
                </a:solidFill>
                <a:effectLst/>
                <a:latin typeface="Montserrat"/>
                <a:ea typeface="+mn-lt"/>
                <a:cs typeface="+mn-lt"/>
              </a:rPr>
              <a:t>e </a:t>
            </a:r>
            <a:r>
              <a:rPr lang="pt-BR" dirty="0">
                <a:solidFill>
                  <a:srgbClr val="333333"/>
                </a:solidFill>
                <a:latin typeface="Montserrat"/>
                <a:ea typeface="+mn-lt"/>
                <a:cs typeface="+mn-lt"/>
              </a:rPr>
              <a:t>venha fazer parte da Federal</a:t>
            </a:r>
            <a:endParaRPr lang="pt-BR" dirty="0">
              <a:latin typeface="Montserrat"/>
            </a:endParaRPr>
          </a:p>
          <a:p>
            <a:pPr algn="ctr"/>
            <a:endParaRPr lang="pt-BR" dirty="0">
              <a:latin typeface="Montserrat"/>
            </a:endParaRPr>
          </a:p>
          <a:p>
            <a:pPr algn="ctr"/>
            <a:endParaRPr lang="pt-BR" dirty="0">
              <a:latin typeface="Montserrat"/>
            </a:endParaRPr>
          </a:p>
          <a:p>
            <a:pPr algn="ctr"/>
            <a:r>
              <a:rPr lang="pt-BR" b="1" dirty="0">
                <a:solidFill>
                  <a:srgbClr val="0C4B7A"/>
                </a:solidFill>
                <a:latin typeface="Montserrat"/>
                <a:ea typeface="+mn-lt"/>
                <a:cs typeface="+mn-lt"/>
              </a:rPr>
              <a:t>2024</a:t>
            </a:r>
            <a:r>
              <a:rPr lang="pt-BR" dirty="0">
                <a:solidFill>
                  <a:srgbClr val="333333"/>
                </a:solidFill>
                <a:latin typeface="Montserrat"/>
                <a:ea typeface="+mn-lt"/>
                <a:cs typeface="+mn-lt"/>
              </a:rPr>
              <a:t> pode ser o início de uma carreira de futuro </a:t>
            </a:r>
            <a:r>
              <a:rPr lang="pt-BR" i="0" dirty="0">
                <a:solidFill>
                  <a:srgbClr val="333333"/>
                </a:solidFill>
                <a:effectLst/>
                <a:latin typeface="Montserrat"/>
                <a:ea typeface="+mn-lt"/>
                <a:cs typeface="+mn-lt"/>
              </a:rPr>
              <a:t>e </a:t>
            </a:r>
            <a:r>
              <a:rPr lang="pt-BR" dirty="0">
                <a:solidFill>
                  <a:srgbClr val="333333"/>
                </a:solidFill>
                <a:latin typeface="Montserrat"/>
                <a:ea typeface="+mn-lt"/>
                <a:cs typeface="+mn-lt"/>
              </a:rPr>
              <a:t>de sucesso</a:t>
            </a:r>
            <a:r>
              <a:rPr lang="pt-BR" i="0" dirty="0">
                <a:solidFill>
                  <a:srgbClr val="333333"/>
                </a:solidFill>
                <a:effectLst/>
                <a:latin typeface="Montserrat"/>
                <a:ea typeface="+mn-lt"/>
                <a:cs typeface="+mn-lt"/>
              </a:rPr>
              <a:t>.</a:t>
            </a:r>
            <a:endParaRPr lang="pt-BR" dirty="0">
              <a:latin typeface="Montserrat"/>
              <a:ea typeface="+mn-lt"/>
              <a:cs typeface="+mn-lt"/>
            </a:endParaRPr>
          </a:p>
          <a:p>
            <a:pPr algn="ctr"/>
            <a:endParaRPr lang="pt-BR" dirty="0">
              <a:solidFill>
                <a:srgbClr val="333333"/>
              </a:solidFill>
              <a:latin typeface="Montserrat"/>
            </a:endParaRPr>
          </a:p>
        </p:txBody>
      </p:sp>
    </p:spTree>
    <p:extLst>
      <p:ext uri="{BB962C8B-B14F-4D97-AF65-F5344CB8AC3E}">
        <p14:creationId xmlns:p14="http://schemas.microsoft.com/office/powerpoint/2010/main" val="850243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Padrão do plano de fundo&#10;&#10;Descrição gerada automaticamente">
            <a:extLst>
              <a:ext uri="{FF2B5EF4-FFF2-40B4-BE49-F238E27FC236}">
                <a16:creationId xmlns:a16="http://schemas.microsoft.com/office/drawing/2014/main" id="{6D549F98-A4FB-4BE7-A233-EB1883ECBB0A}"/>
              </a:ext>
            </a:extLst>
          </p:cNvPr>
          <p:cNvPicPr>
            <a:picLocks noChangeAspect="1"/>
          </p:cNvPicPr>
          <p:nvPr/>
        </p:nvPicPr>
        <p:blipFill>
          <a:blip r:embed="rId3"/>
          <a:stretch>
            <a:fillRect/>
          </a:stretch>
        </p:blipFill>
        <p:spPr>
          <a:xfrm>
            <a:off x="-5751" y="-2414"/>
            <a:ext cx="12203501" cy="6862828"/>
          </a:xfrm>
          <a:prstGeom prst="rect">
            <a:avLst/>
          </a:prstGeom>
        </p:spPr>
      </p:pic>
      <p:pic>
        <p:nvPicPr>
          <p:cNvPr id="10" name="Imagem 9" descr="Logotipo&#10;&#10;Descrição gerada automaticamente">
            <a:extLst>
              <a:ext uri="{FF2B5EF4-FFF2-40B4-BE49-F238E27FC236}">
                <a16:creationId xmlns:a16="http://schemas.microsoft.com/office/drawing/2014/main" id="{53768E04-8E9B-B90A-D902-1AEDBA9EF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931" y="5041660"/>
            <a:ext cx="3741365" cy="1558933"/>
          </a:xfrm>
          <a:prstGeom prst="rect">
            <a:avLst/>
          </a:prstGeom>
        </p:spPr>
      </p:pic>
      <p:sp>
        <p:nvSpPr>
          <p:cNvPr id="6" name="CaixaDeTexto 5">
            <a:extLst>
              <a:ext uri="{FF2B5EF4-FFF2-40B4-BE49-F238E27FC236}">
                <a16:creationId xmlns:a16="http://schemas.microsoft.com/office/drawing/2014/main" id="{6F7F52E9-ECF3-290D-D8AE-0669E9A5747A}"/>
              </a:ext>
            </a:extLst>
          </p:cNvPr>
          <p:cNvSpPr txBox="1"/>
          <p:nvPr/>
        </p:nvSpPr>
        <p:spPr>
          <a:xfrm>
            <a:off x="978063" y="1190658"/>
            <a:ext cx="10236994" cy="461665"/>
          </a:xfrm>
          <a:prstGeom prst="rect">
            <a:avLst/>
          </a:prstGeom>
          <a:noFill/>
        </p:spPr>
        <p:txBody>
          <a:bodyPr wrap="square" lIns="91440" tIns="45720" rIns="91440" bIns="45720" anchor="t">
            <a:spAutoFit/>
          </a:bodyPr>
          <a:lstStyle/>
          <a:p>
            <a:pPr algn="ctr"/>
            <a:r>
              <a:rPr lang="pt-BR" sz="2400" b="1" dirty="0">
                <a:solidFill>
                  <a:srgbClr val="0C4B7A"/>
                </a:solidFill>
                <a:latin typeface="Montserrat"/>
                <a:ea typeface="+mn-lt"/>
                <a:cs typeface="+mn-lt"/>
              </a:rPr>
              <a:t>Maiores informações:</a:t>
            </a:r>
            <a:endParaRPr lang="pt-BR" b="1" dirty="0">
              <a:solidFill>
                <a:srgbClr val="0C4B7A"/>
              </a:solidFill>
              <a:latin typeface="Montserrat"/>
            </a:endParaRPr>
          </a:p>
        </p:txBody>
      </p:sp>
      <p:pic>
        <p:nvPicPr>
          <p:cNvPr id="2" name="Imagem 1" descr="Código QR&#10;&#10;Descrição gerada automaticamente">
            <a:extLst>
              <a:ext uri="{FF2B5EF4-FFF2-40B4-BE49-F238E27FC236}">
                <a16:creationId xmlns:a16="http://schemas.microsoft.com/office/drawing/2014/main" id="{644427AA-35A9-6F14-29B3-93BA6842881F}"/>
              </a:ext>
            </a:extLst>
          </p:cNvPr>
          <p:cNvPicPr>
            <a:picLocks noChangeAspect="1"/>
          </p:cNvPicPr>
          <p:nvPr/>
        </p:nvPicPr>
        <p:blipFill>
          <a:blip r:embed="rId5"/>
          <a:stretch>
            <a:fillRect/>
          </a:stretch>
        </p:blipFill>
        <p:spPr>
          <a:xfrm>
            <a:off x="4724400" y="2057400"/>
            <a:ext cx="2743200" cy="2743200"/>
          </a:xfrm>
          <a:prstGeom prst="rect">
            <a:avLst/>
          </a:prstGeom>
        </p:spPr>
      </p:pic>
    </p:spTree>
    <p:extLst>
      <p:ext uri="{BB962C8B-B14F-4D97-AF65-F5344CB8AC3E}">
        <p14:creationId xmlns:p14="http://schemas.microsoft.com/office/powerpoint/2010/main" val="177015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m 1" descr="Círculo&#10;&#10;Descrição gerada automaticamente">
            <a:extLst>
              <a:ext uri="{FF2B5EF4-FFF2-40B4-BE49-F238E27FC236}">
                <a16:creationId xmlns:a16="http://schemas.microsoft.com/office/drawing/2014/main" id="{7C37A3CB-099E-D32D-572F-95D53EB17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 y="0"/>
            <a:ext cx="12190354" cy="6858000"/>
          </a:xfrm>
          <a:prstGeom prst="rect">
            <a:avLst/>
          </a:prstGeom>
        </p:spPr>
      </p:pic>
      <p:pic>
        <p:nvPicPr>
          <p:cNvPr id="9" name="Imagem 8" descr="Logotipo&#10;&#10;Descrição gerada automaticamente">
            <a:extLst>
              <a:ext uri="{FF2B5EF4-FFF2-40B4-BE49-F238E27FC236}">
                <a16:creationId xmlns:a16="http://schemas.microsoft.com/office/drawing/2014/main" id="{79AF1E0C-9648-1629-D7BD-EFB293F55B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931" y="5588000"/>
            <a:ext cx="2806837" cy="1170744"/>
          </a:xfrm>
          <a:prstGeom prst="rect">
            <a:avLst/>
          </a:prstGeom>
        </p:spPr>
      </p:pic>
      <p:pic>
        <p:nvPicPr>
          <p:cNvPr id="8" name="Imagem 7" descr="Homem com óculos de grau&#10;&#10;Descrição gerada automaticamente">
            <a:extLst>
              <a:ext uri="{FF2B5EF4-FFF2-40B4-BE49-F238E27FC236}">
                <a16:creationId xmlns:a16="http://schemas.microsoft.com/office/drawing/2014/main" id="{8BC19E1C-9259-68FE-6FE8-603FA24EF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6510" y="1127984"/>
            <a:ext cx="4871820" cy="4602031"/>
          </a:xfrm>
          <a:prstGeom prst="rect">
            <a:avLst/>
          </a:prstGeom>
        </p:spPr>
      </p:pic>
      <p:sp>
        <p:nvSpPr>
          <p:cNvPr id="10" name="CaixaDeTexto 9">
            <a:extLst>
              <a:ext uri="{FF2B5EF4-FFF2-40B4-BE49-F238E27FC236}">
                <a16:creationId xmlns:a16="http://schemas.microsoft.com/office/drawing/2014/main" id="{DC09526C-BF55-B245-520A-C2F5082B36B3}"/>
              </a:ext>
            </a:extLst>
          </p:cNvPr>
          <p:cNvSpPr txBox="1"/>
          <p:nvPr/>
        </p:nvSpPr>
        <p:spPr>
          <a:xfrm>
            <a:off x="604612" y="2566982"/>
            <a:ext cx="5948227" cy="1323439"/>
          </a:xfrm>
          <a:prstGeom prst="rect">
            <a:avLst/>
          </a:prstGeom>
          <a:noFill/>
        </p:spPr>
        <p:txBody>
          <a:bodyPr wrap="square" rtlCol="0">
            <a:spAutoFit/>
          </a:bodyPr>
          <a:lstStyle/>
          <a:p>
            <a:r>
              <a:rPr lang="pt-BR" sz="2000" dirty="0">
                <a:latin typeface="Montserrat Light" panose="00000400000000000000" pitchFamily="2" charset="0"/>
              </a:rPr>
              <a:t>A gente sabe que na hora de decidir fica difícil, especialmente quando se pensa na carreira, na profissão, no trabalho que se quer ou se pode realizar aí fica mais difícil ainda.</a:t>
            </a:r>
          </a:p>
        </p:txBody>
      </p:sp>
    </p:spTree>
    <p:extLst>
      <p:ext uri="{BB962C8B-B14F-4D97-AF65-F5344CB8AC3E}">
        <p14:creationId xmlns:p14="http://schemas.microsoft.com/office/powerpoint/2010/main" val="230156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m 3" descr="Forma, Círculo&#10;&#10;Descrição gerada automaticamente">
            <a:extLst>
              <a:ext uri="{FF2B5EF4-FFF2-40B4-BE49-F238E27FC236}">
                <a16:creationId xmlns:a16="http://schemas.microsoft.com/office/drawing/2014/main" id="{DA451883-2E99-220D-79DE-123FEE1E4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 y="0"/>
            <a:ext cx="12188238" cy="6858000"/>
          </a:xfrm>
          <a:prstGeom prst="rect">
            <a:avLst/>
          </a:prstGeom>
        </p:spPr>
      </p:pic>
      <p:sp>
        <p:nvSpPr>
          <p:cNvPr id="5" name="CaixaDeTexto 4">
            <a:extLst>
              <a:ext uri="{FF2B5EF4-FFF2-40B4-BE49-F238E27FC236}">
                <a16:creationId xmlns:a16="http://schemas.microsoft.com/office/drawing/2014/main" id="{6E0AF4D0-A44F-0EC2-BA96-AE32B67D4304}"/>
              </a:ext>
            </a:extLst>
          </p:cNvPr>
          <p:cNvSpPr txBox="1"/>
          <p:nvPr/>
        </p:nvSpPr>
        <p:spPr>
          <a:xfrm>
            <a:off x="652130" y="1981477"/>
            <a:ext cx="5156792" cy="1138773"/>
          </a:xfrm>
          <a:prstGeom prst="rect">
            <a:avLst/>
          </a:prstGeom>
          <a:noFill/>
        </p:spPr>
        <p:txBody>
          <a:bodyPr wrap="square" rtlCol="0">
            <a:spAutoFit/>
          </a:bodyPr>
          <a:lstStyle/>
          <a:p>
            <a:r>
              <a:rPr lang="pt-BR" sz="1700" dirty="0">
                <a:latin typeface="Montserrat Light" panose="00000400000000000000" pitchFamily="2" charset="0"/>
              </a:rPr>
              <a:t>Existem muitas profissões, umas dão mais retorno financeiro, outras tem mais vagas de empregos , outras oferecem mais alternativas  e oportunidade de empreendedorismo</a:t>
            </a:r>
          </a:p>
        </p:txBody>
      </p:sp>
      <p:sp>
        <p:nvSpPr>
          <p:cNvPr id="6" name="CaixaDeTexto 5">
            <a:extLst>
              <a:ext uri="{FF2B5EF4-FFF2-40B4-BE49-F238E27FC236}">
                <a16:creationId xmlns:a16="http://schemas.microsoft.com/office/drawing/2014/main" id="{96FBC5D6-DAF1-041E-4C1A-4BCDC97BD1FA}"/>
              </a:ext>
            </a:extLst>
          </p:cNvPr>
          <p:cNvSpPr txBox="1"/>
          <p:nvPr/>
        </p:nvSpPr>
        <p:spPr>
          <a:xfrm>
            <a:off x="652130" y="3240511"/>
            <a:ext cx="5156792" cy="353943"/>
          </a:xfrm>
          <a:prstGeom prst="rect">
            <a:avLst/>
          </a:prstGeom>
          <a:noFill/>
        </p:spPr>
        <p:txBody>
          <a:bodyPr wrap="square" rtlCol="0">
            <a:spAutoFit/>
          </a:bodyPr>
          <a:lstStyle/>
          <a:p>
            <a:r>
              <a:rPr lang="pt-BR" sz="1700" dirty="0">
                <a:latin typeface="Montserrat Light" panose="00000400000000000000" pitchFamily="2" charset="0"/>
              </a:rPr>
              <a:t>Agora se você quer ou precisa trabalhar.</a:t>
            </a:r>
          </a:p>
        </p:txBody>
      </p:sp>
      <p:sp>
        <p:nvSpPr>
          <p:cNvPr id="7" name="CaixaDeTexto 6">
            <a:extLst>
              <a:ext uri="{FF2B5EF4-FFF2-40B4-BE49-F238E27FC236}">
                <a16:creationId xmlns:a16="http://schemas.microsoft.com/office/drawing/2014/main" id="{08ED8595-1EE5-6BDD-1E05-AEC7616B5501}"/>
              </a:ext>
            </a:extLst>
          </p:cNvPr>
          <p:cNvSpPr txBox="1"/>
          <p:nvPr/>
        </p:nvSpPr>
        <p:spPr>
          <a:xfrm>
            <a:off x="652130" y="3739611"/>
            <a:ext cx="5443870" cy="877163"/>
          </a:xfrm>
          <a:prstGeom prst="rect">
            <a:avLst/>
          </a:prstGeom>
          <a:noFill/>
        </p:spPr>
        <p:txBody>
          <a:bodyPr wrap="square" rtlCol="0">
            <a:spAutoFit/>
          </a:bodyPr>
          <a:lstStyle/>
          <a:p>
            <a:r>
              <a:rPr lang="pt-BR" sz="1700" dirty="0">
                <a:latin typeface="Montserrat Light" panose="00000400000000000000" pitchFamily="2" charset="0"/>
              </a:rPr>
              <a:t>Ou, se você quer ou precisa melhorar sua empregabilidade, possibilidade de crescimento ou salário</a:t>
            </a:r>
          </a:p>
        </p:txBody>
      </p:sp>
      <p:sp>
        <p:nvSpPr>
          <p:cNvPr id="11" name="CaixaDeTexto 10">
            <a:extLst>
              <a:ext uri="{FF2B5EF4-FFF2-40B4-BE49-F238E27FC236}">
                <a16:creationId xmlns:a16="http://schemas.microsoft.com/office/drawing/2014/main" id="{A3B91AFF-C22C-AED0-40C6-F05CC3551926}"/>
              </a:ext>
            </a:extLst>
          </p:cNvPr>
          <p:cNvSpPr txBox="1"/>
          <p:nvPr/>
        </p:nvSpPr>
        <p:spPr>
          <a:xfrm>
            <a:off x="2909811" y="5222245"/>
            <a:ext cx="4243464" cy="877163"/>
          </a:xfrm>
          <a:prstGeom prst="rect">
            <a:avLst/>
          </a:prstGeom>
          <a:noFill/>
        </p:spPr>
        <p:txBody>
          <a:bodyPr wrap="square" rtlCol="0">
            <a:spAutoFit/>
          </a:bodyPr>
          <a:lstStyle/>
          <a:p>
            <a:r>
              <a:rPr lang="pt-BR" sz="1700" dirty="0">
                <a:latin typeface="Montserrat Light" panose="00000400000000000000" pitchFamily="2" charset="0"/>
              </a:rPr>
              <a:t>Se este é seu caso, a Educação é o</a:t>
            </a:r>
          </a:p>
          <a:p>
            <a:r>
              <a:rPr lang="pt-BR" sz="1700" dirty="0">
                <a:latin typeface="Montserrat Light" panose="00000400000000000000" pitchFamily="2" charset="0"/>
              </a:rPr>
              <a:t>melhor caminho e você deve considerar algumas coisas:</a:t>
            </a:r>
          </a:p>
        </p:txBody>
      </p:sp>
      <p:pic>
        <p:nvPicPr>
          <p:cNvPr id="15" name="Imagem 14" descr="Foto editada de pessoa em frente a espelho&#10;&#10;Descrição gerada automaticamente com confiança média">
            <a:extLst>
              <a:ext uri="{FF2B5EF4-FFF2-40B4-BE49-F238E27FC236}">
                <a16:creationId xmlns:a16="http://schemas.microsoft.com/office/drawing/2014/main" id="{6F02821A-C206-39EF-B085-6BEC20D73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699" y="-87728"/>
            <a:ext cx="7469748" cy="7054037"/>
          </a:xfrm>
          <a:prstGeom prst="rect">
            <a:avLst/>
          </a:prstGeom>
        </p:spPr>
      </p:pic>
      <p:pic>
        <p:nvPicPr>
          <p:cNvPr id="9" name="Imagem 8" descr="Logotipo&#10;&#10;Descrição gerada automaticamente">
            <a:extLst>
              <a:ext uri="{FF2B5EF4-FFF2-40B4-BE49-F238E27FC236}">
                <a16:creationId xmlns:a16="http://schemas.microsoft.com/office/drawing/2014/main" id="{79AF1E0C-9648-1629-D7BD-EFB293F55B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931" y="5588000"/>
            <a:ext cx="2806837" cy="1170744"/>
          </a:xfrm>
          <a:prstGeom prst="rect">
            <a:avLst/>
          </a:prstGeom>
        </p:spPr>
      </p:pic>
    </p:spTree>
    <p:extLst>
      <p:ext uri="{BB962C8B-B14F-4D97-AF65-F5344CB8AC3E}">
        <p14:creationId xmlns:p14="http://schemas.microsoft.com/office/powerpoint/2010/main" val="1555237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descr="Uma imagem contendo Padrão do plano de fundo&#10;&#10;Descrição gerada automaticamente">
            <a:extLst>
              <a:ext uri="{FF2B5EF4-FFF2-40B4-BE49-F238E27FC236}">
                <a16:creationId xmlns:a16="http://schemas.microsoft.com/office/drawing/2014/main" id="{381A2D37-694D-04BE-6899-F491C2396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6" y="-36215"/>
            <a:ext cx="12303004" cy="6921374"/>
          </a:xfrm>
          <a:prstGeom prst="rect">
            <a:avLst/>
          </a:prstGeom>
        </p:spPr>
      </p:pic>
      <p:sp>
        <p:nvSpPr>
          <p:cNvPr id="8" name="CaixaDeTexto 7">
            <a:extLst>
              <a:ext uri="{FF2B5EF4-FFF2-40B4-BE49-F238E27FC236}">
                <a16:creationId xmlns:a16="http://schemas.microsoft.com/office/drawing/2014/main" id="{7EA2C101-AD54-A6A3-C4F7-92C15AE58161}"/>
              </a:ext>
            </a:extLst>
          </p:cNvPr>
          <p:cNvSpPr txBox="1"/>
          <p:nvPr/>
        </p:nvSpPr>
        <p:spPr>
          <a:xfrm>
            <a:off x="276138" y="5593760"/>
            <a:ext cx="5338812" cy="830997"/>
          </a:xfrm>
          <a:prstGeom prst="rect">
            <a:avLst/>
          </a:prstGeom>
          <a:noFill/>
        </p:spPr>
        <p:txBody>
          <a:bodyPr wrap="square" rtlCol="0">
            <a:spAutoFit/>
          </a:bodyPr>
          <a:lstStyle/>
          <a:p>
            <a:pPr algn="just"/>
            <a:r>
              <a:rPr lang="pt-BR" sz="1600" dirty="0">
                <a:latin typeface="Montserrat Light" panose="00000400000000000000" pitchFamily="2" charset="0"/>
              </a:rPr>
              <a:t>São ótimos caminhos e inclusive, o IFSP CBT tem diversas opções – Cursos gratuitos, de excelência e aqui pertinho da gente.</a:t>
            </a:r>
          </a:p>
        </p:txBody>
      </p:sp>
      <p:sp>
        <p:nvSpPr>
          <p:cNvPr id="4" name="CaixaDeTexto 3">
            <a:extLst>
              <a:ext uri="{FF2B5EF4-FFF2-40B4-BE49-F238E27FC236}">
                <a16:creationId xmlns:a16="http://schemas.microsoft.com/office/drawing/2014/main" id="{3D64AA6B-AA02-9733-9F64-7491E82E0694}"/>
              </a:ext>
            </a:extLst>
          </p:cNvPr>
          <p:cNvSpPr txBox="1"/>
          <p:nvPr/>
        </p:nvSpPr>
        <p:spPr>
          <a:xfrm>
            <a:off x="1015543" y="1706109"/>
            <a:ext cx="5869173" cy="584775"/>
          </a:xfrm>
          <a:prstGeom prst="rect">
            <a:avLst/>
          </a:prstGeom>
          <a:noFill/>
        </p:spPr>
        <p:txBody>
          <a:bodyPr wrap="square" rtlCol="0">
            <a:spAutoFit/>
          </a:bodyPr>
          <a:lstStyle/>
          <a:p>
            <a:r>
              <a:rPr lang="pt-BR" sz="1600" dirty="0">
                <a:latin typeface="Montserrat Light" panose="00000400000000000000" pitchFamily="2" charset="0"/>
              </a:rPr>
              <a:t>Algumas atividades dependem mais do talento pessoal que da educação – e podem dar muito dinheiro</a:t>
            </a:r>
          </a:p>
        </p:txBody>
      </p:sp>
      <p:sp>
        <p:nvSpPr>
          <p:cNvPr id="13" name="Elipse 12">
            <a:extLst>
              <a:ext uri="{FF2B5EF4-FFF2-40B4-BE49-F238E27FC236}">
                <a16:creationId xmlns:a16="http://schemas.microsoft.com/office/drawing/2014/main" id="{58B794DF-C680-1710-3824-A2C9727CC12E}"/>
              </a:ext>
            </a:extLst>
          </p:cNvPr>
          <p:cNvSpPr/>
          <p:nvPr/>
        </p:nvSpPr>
        <p:spPr>
          <a:xfrm>
            <a:off x="815367" y="1964647"/>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dirty="0">
              <a:latin typeface="Montserrat Light" panose="00000400000000000000" pitchFamily="2" charset="0"/>
            </a:endParaRPr>
          </a:p>
        </p:txBody>
      </p:sp>
      <p:sp>
        <p:nvSpPr>
          <p:cNvPr id="2" name="CaixaDeTexto 1">
            <a:extLst>
              <a:ext uri="{FF2B5EF4-FFF2-40B4-BE49-F238E27FC236}">
                <a16:creationId xmlns:a16="http://schemas.microsoft.com/office/drawing/2014/main" id="{BA98D32B-8B60-5C51-C457-4464893CAECD}"/>
              </a:ext>
            </a:extLst>
          </p:cNvPr>
          <p:cNvSpPr txBox="1"/>
          <p:nvPr/>
        </p:nvSpPr>
        <p:spPr>
          <a:xfrm>
            <a:off x="1015545" y="2343937"/>
            <a:ext cx="5869173" cy="830997"/>
          </a:xfrm>
          <a:prstGeom prst="rect">
            <a:avLst/>
          </a:prstGeom>
          <a:noFill/>
        </p:spPr>
        <p:txBody>
          <a:bodyPr wrap="square" rtlCol="0">
            <a:spAutoFit/>
          </a:bodyPr>
          <a:lstStyle/>
          <a:p>
            <a:r>
              <a:rPr lang="pt-BR" sz="1600" dirty="0">
                <a:latin typeface="Montserrat Light" panose="00000400000000000000" pitchFamily="2" charset="0"/>
              </a:rPr>
              <a:t>Outras pedem apenas um curso profissionalizante  e é claro, esforço e dedicação. E também podem dar um bom retorno financeiro</a:t>
            </a:r>
          </a:p>
        </p:txBody>
      </p:sp>
      <p:sp>
        <p:nvSpPr>
          <p:cNvPr id="14" name="Elipse 13">
            <a:extLst>
              <a:ext uri="{FF2B5EF4-FFF2-40B4-BE49-F238E27FC236}">
                <a16:creationId xmlns:a16="http://schemas.microsoft.com/office/drawing/2014/main" id="{F6E1D9B2-C02B-4F57-F5EA-3AA6EEC56254}"/>
              </a:ext>
            </a:extLst>
          </p:cNvPr>
          <p:cNvSpPr/>
          <p:nvPr/>
        </p:nvSpPr>
        <p:spPr>
          <a:xfrm>
            <a:off x="814166" y="2689623"/>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baseline="-25000" dirty="0">
              <a:latin typeface="Montserrat Light" panose="00000400000000000000" pitchFamily="2" charset="0"/>
            </a:endParaRPr>
          </a:p>
        </p:txBody>
      </p:sp>
      <p:sp>
        <p:nvSpPr>
          <p:cNvPr id="6" name="CaixaDeTexto 5">
            <a:extLst>
              <a:ext uri="{FF2B5EF4-FFF2-40B4-BE49-F238E27FC236}">
                <a16:creationId xmlns:a16="http://schemas.microsoft.com/office/drawing/2014/main" id="{458E58F6-70A3-7673-F4E1-2B4FBC2D7B4B}"/>
              </a:ext>
            </a:extLst>
          </p:cNvPr>
          <p:cNvSpPr txBox="1"/>
          <p:nvPr/>
        </p:nvSpPr>
        <p:spPr>
          <a:xfrm>
            <a:off x="1015544" y="3238395"/>
            <a:ext cx="5869171" cy="584775"/>
          </a:xfrm>
          <a:prstGeom prst="rect">
            <a:avLst/>
          </a:prstGeom>
          <a:noFill/>
        </p:spPr>
        <p:txBody>
          <a:bodyPr wrap="square" rtlCol="0">
            <a:spAutoFit/>
          </a:bodyPr>
          <a:lstStyle/>
          <a:p>
            <a:r>
              <a:rPr lang="pt-BR" sz="1600" dirty="0">
                <a:latin typeface="Montserrat Light" panose="00000400000000000000" pitchFamily="2" charset="0"/>
              </a:rPr>
              <a:t>Tem os cursos regulares – estes são para quem vai ao curso superior antes de trabalhar. Pode não ser seu caso</a:t>
            </a:r>
          </a:p>
        </p:txBody>
      </p:sp>
      <p:sp>
        <p:nvSpPr>
          <p:cNvPr id="15" name="Elipse 14">
            <a:extLst>
              <a:ext uri="{FF2B5EF4-FFF2-40B4-BE49-F238E27FC236}">
                <a16:creationId xmlns:a16="http://schemas.microsoft.com/office/drawing/2014/main" id="{C12F3256-8726-0972-6803-6EC71FE5BCD8}"/>
              </a:ext>
            </a:extLst>
          </p:cNvPr>
          <p:cNvSpPr/>
          <p:nvPr/>
        </p:nvSpPr>
        <p:spPr>
          <a:xfrm>
            <a:off x="814166" y="3504526"/>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baseline="-25000" dirty="0">
              <a:latin typeface="Montserrat Light" panose="00000400000000000000" pitchFamily="2" charset="0"/>
            </a:endParaRPr>
          </a:p>
        </p:txBody>
      </p:sp>
      <p:sp>
        <p:nvSpPr>
          <p:cNvPr id="5" name="CaixaDeTexto 4">
            <a:extLst>
              <a:ext uri="{FF2B5EF4-FFF2-40B4-BE49-F238E27FC236}">
                <a16:creationId xmlns:a16="http://schemas.microsoft.com/office/drawing/2014/main" id="{A0D4F0F1-CFE2-1AEF-7BDD-16FB2FFF4C16}"/>
              </a:ext>
            </a:extLst>
          </p:cNvPr>
          <p:cNvSpPr txBox="1"/>
          <p:nvPr/>
        </p:nvSpPr>
        <p:spPr>
          <a:xfrm>
            <a:off x="1026919" y="4751490"/>
            <a:ext cx="6623342" cy="584775"/>
          </a:xfrm>
          <a:prstGeom prst="rect">
            <a:avLst/>
          </a:prstGeom>
          <a:noFill/>
        </p:spPr>
        <p:txBody>
          <a:bodyPr wrap="square" rtlCol="0">
            <a:spAutoFit/>
          </a:bodyPr>
          <a:lstStyle/>
          <a:p>
            <a:r>
              <a:rPr lang="pt-BR" sz="1600" dirty="0">
                <a:latin typeface="Montserrat Light" panose="00000400000000000000" pitchFamily="2" charset="0"/>
              </a:rPr>
              <a:t>E tem os cursos superiores – graduação, Mestrado e Doutorado. São o topo das carreiras e oferecem inúmeras possibilidades. </a:t>
            </a:r>
          </a:p>
        </p:txBody>
      </p:sp>
      <p:sp>
        <p:nvSpPr>
          <p:cNvPr id="16" name="Elipse 15">
            <a:extLst>
              <a:ext uri="{FF2B5EF4-FFF2-40B4-BE49-F238E27FC236}">
                <a16:creationId xmlns:a16="http://schemas.microsoft.com/office/drawing/2014/main" id="{43968F65-A1DB-FF77-6EB1-4F1CAEFEDDA5}"/>
              </a:ext>
            </a:extLst>
          </p:cNvPr>
          <p:cNvSpPr/>
          <p:nvPr/>
        </p:nvSpPr>
        <p:spPr>
          <a:xfrm>
            <a:off x="810420" y="4973074"/>
            <a:ext cx="159338"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baseline="-25000" dirty="0">
              <a:latin typeface="Montserrat Light" panose="00000400000000000000" pitchFamily="2" charset="0"/>
            </a:endParaRPr>
          </a:p>
        </p:txBody>
      </p:sp>
      <p:sp>
        <p:nvSpPr>
          <p:cNvPr id="3" name="CaixaDeTexto 2">
            <a:extLst>
              <a:ext uri="{FF2B5EF4-FFF2-40B4-BE49-F238E27FC236}">
                <a16:creationId xmlns:a16="http://schemas.microsoft.com/office/drawing/2014/main" id="{2DC9F623-6B40-7569-072E-FF2E59B3368E}"/>
              </a:ext>
            </a:extLst>
          </p:cNvPr>
          <p:cNvSpPr txBox="1"/>
          <p:nvPr/>
        </p:nvSpPr>
        <p:spPr>
          <a:xfrm>
            <a:off x="1015544" y="3859421"/>
            <a:ext cx="6634717" cy="830997"/>
          </a:xfrm>
          <a:prstGeom prst="rect">
            <a:avLst/>
          </a:prstGeom>
          <a:noFill/>
        </p:spPr>
        <p:txBody>
          <a:bodyPr wrap="square" rtlCol="0">
            <a:spAutoFit/>
          </a:bodyPr>
          <a:lstStyle/>
          <a:p>
            <a:r>
              <a:rPr lang="pt-BR" sz="1600" dirty="0">
                <a:latin typeface="Montserrat Light" panose="00000400000000000000" pitchFamily="2" charset="0"/>
              </a:rPr>
              <a:t>Tem os cursos técnicos que além da qualificação profissional especializada, qualificam também para o ingresso nos cursos superiores</a:t>
            </a:r>
          </a:p>
        </p:txBody>
      </p:sp>
      <p:sp>
        <p:nvSpPr>
          <p:cNvPr id="17" name="Elipse 16">
            <a:extLst>
              <a:ext uri="{FF2B5EF4-FFF2-40B4-BE49-F238E27FC236}">
                <a16:creationId xmlns:a16="http://schemas.microsoft.com/office/drawing/2014/main" id="{2372B776-EB55-03D6-B42C-942EF6E8CD1B}"/>
              </a:ext>
            </a:extLst>
          </p:cNvPr>
          <p:cNvSpPr/>
          <p:nvPr/>
        </p:nvSpPr>
        <p:spPr>
          <a:xfrm>
            <a:off x="816711" y="4100354"/>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baseline="-25000" dirty="0">
              <a:latin typeface="Montserrat Light" panose="00000400000000000000" pitchFamily="2" charset="0"/>
            </a:endParaRPr>
          </a:p>
        </p:txBody>
      </p:sp>
      <p:pic>
        <p:nvPicPr>
          <p:cNvPr id="24" name="Imagem 23" descr="Uma imagem contendo mesa, água, xícara, pequeno&#10;&#10;Descrição gerada automaticamente">
            <a:extLst>
              <a:ext uri="{FF2B5EF4-FFF2-40B4-BE49-F238E27FC236}">
                <a16:creationId xmlns:a16="http://schemas.microsoft.com/office/drawing/2014/main" id="{CB847C86-2BD1-BBB0-436F-FE57541CB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503" y="-194843"/>
            <a:ext cx="6639598" cy="6270087"/>
          </a:xfrm>
          <a:prstGeom prst="rect">
            <a:avLst/>
          </a:prstGeom>
        </p:spPr>
      </p:pic>
      <p:pic>
        <p:nvPicPr>
          <p:cNvPr id="25" name="Imagem 24" descr="Logotipo&#10;&#10;Descrição gerada automaticamente">
            <a:extLst>
              <a:ext uri="{FF2B5EF4-FFF2-40B4-BE49-F238E27FC236}">
                <a16:creationId xmlns:a16="http://schemas.microsoft.com/office/drawing/2014/main" id="{2AA0F98C-F8AB-17CB-9412-7B8582AD2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931" y="5588000"/>
            <a:ext cx="2806837" cy="1170744"/>
          </a:xfrm>
          <a:prstGeom prst="rect">
            <a:avLst/>
          </a:prstGeom>
        </p:spPr>
      </p:pic>
    </p:spTree>
    <p:extLst>
      <p:ext uri="{BB962C8B-B14F-4D97-AF65-F5344CB8AC3E}">
        <p14:creationId xmlns:p14="http://schemas.microsoft.com/office/powerpoint/2010/main" val="248775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Forma, Círculo&#10;&#10;Descrição gerada automaticamente">
            <a:extLst>
              <a:ext uri="{FF2B5EF4-FFF2-40B4-BE49-F238E27FC236}">
                <a16:creationId xmlns:a16="http://schemas.microsoft.com/office/drawing/2014/main" id="{7CE0DDEC-92A0-567B-5E39-5808EA4A3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 y="0"/>
            <a:ext cx="12190765" cy="6858000"/>
          </a:xfrm>
          <a:prstGeom prst="rect">
            <a:avLst/>
          </a:prstGeom>
        </p:spPr>
      </p:pic>
      <p:sp>
        <p:nvSpPr>
          <p:cNvPr id="20" name="CaixaDeTexto 19">
            <a:extLst>
              <a:ext uri="{FF2B5EF4-FFF2-40B4-BE49-F238E27FC236}">
                <a16:creationId xmlns:a16="http://schemas.microsoft.com/office/drawing/2014/main" id="{9CB60F6C-0F28-AAC1-DD31-9B7D5E0F5DDA}"/>
              </a:ext>
            </a:extLst>
          </p:cNvPr>
          <p:cNvSpPr txBox="1"/>
          <p:nvPr/>
        </p:nvSpPr>
        <p:spPr>
          <a:xfrm>
            <a:off x="4489331" y="858790"/>
            <a:ext cx="6634717" cy="1077218"/>
          </a:xfrm>
          <a:prstGeom prst="rect">
            <a:avLst/>
          </a:prstGeom>
          <a:noFill/>
        </p:spPr>
        <p:txBody>
          <a:bodyPr wrap="square" rtlCol="0">
            <a:spAutoFit/>
          </a:bodyPr>
          <a:lstStyle/>
          <a:p>
            <a:r>
              <a:rPr lang="pt-BR" sz="1600" dirty="0">
                <a:latin typeface="Montserrat Light" panose="00000400000000000000" pitchFamily="2" charset="0"/>
              </a:rPr>
              <a:t>Se você precisa melhorar sua condição de trabalho e renda,</a:t>
            </a:r>
          </a:p>
          <a:p>
            <a:r>
              <a:rPr lang="pt-BR" sz="1600" dirty="0">
                <a:latin typeface="Montserrat Light" panose="00000400000000000000" pitchFamily="2" charset="0"/>
              </a:rPr>
              <a:t>se você busca uma boa ou uma nova profissão então o curso</a:t>
            </a:r>
          </a:p>
          <a:p>
            <a:r>
              <a:rPr lang="pt-BR" sz="1600" dirty="0">
                <a:latin typeface="Montserrat Light" panose="00000400000000000000" pitchFamily="2" charset="0"/>
              </a:rPr>
              <a:t>técnico pode ser sua melhor escolha. Isto porque:</a:t>
            </a:r>
          </a:p>
          <a:p>
            <a:endParaRPr lang="pt-BR" sz="1600" dirty="0">
              <a:latin typeface="Montserrat Light" panose="00000400000000000000" pitchFamily="2" charset="0"/>
            </a:endParaRPr>
          </a:p>
        </p:txBody>
      </p:sp>
      <p:sp>
        <p:nvSpPr>
          <p:cNvPr id="21" name="CaixaDeTexto 20">
            <a:extLst>
              <a:ext uri="{FF2B5EF4-FFF2-40B4-BE49-F238E27FC236}">
                <a16:creationId xmlns:a16="http://schemas.microsoft.com/office/drawing/2014/main" id="{C2E4D4D5-5ACD-45C1-A060-E700D504AAA2}"/>
              </a:ext>
            </a:extLst>
          </p:cNvPr>
          <p:cNvSpPr txBox="1"/>
          <p:nvPr/>
        </p:nvSpPr>
        <p:spPr>
          <a:xfrm>
            <a:off x="5448255" y="1879733"/>
            <a:ext cx="3855809" cy="584775"/>
          </a:xfrm>
          <a:prstGeom prst="rect">
            <a:avLst/>
          </a:prstGeom>
          <a:noFill/>
        </p:spPr>
        <p:txBody>
          <a:bodyPr wrap="square" rtlCol="0">
            <a:spAutoFit/>
          </a:bodyPr>
          <a:lstStyle/>
          <a:p>
            <a:r>
              <a:rPr lang="pt-BR" sz="1600" dirty="0">
                <a:latin typeface="Montserrat Light" panose="00000400000000000000" pitchFamily="2" charset="0"/>
              </a:rPr>
              <a:t>Vai conseguir uma qualificação profissional diferenciada</a:t>
            </a:r>
          </a:p>
        </p:txBody>
      </p:sp>
      <p:sp>
        <p:nvSpPr>
          <p:cNvPr id="22" name="CaixaDeTexto 21">
            <a:extLst>
              <a:ext uri="{FF2B5EF4-FFF2-40B4-BE49-F238E27FC236}">
                <a16:creationId xmlns:a16="http://schemas.microsoft.com/office/drawing/2014/main" id="{08906DC9-E04C-4F13-1C1E-974079FE06FA}"/>
              </a:ext>
            </a:extLst>
          </p:cNvPr>
          <p:cNvSpPr txBox="1"/>
          <p:nvPr/>
        </p:nvSpPr>
        <p:spPr>
          <a:xfrm>
            <a:off x="5448255" y="2608850"/>
            <a:ext cx="3168501" cy="584775"/>
          </a:xfrm>
          <a:prstGeom prst="rect">
            <a:avLst/>
          </a:prstGeom>
          <a:noFill/>
        </p:spPr>
        <p:txBody>
          <a:bodyPr wrap="square" rtlCol="0">
            <a:spAutoFit/>
          </a:bodyPr>
          <a:lstStyle/>
          <a:p>
            <a:r>
              <a:rPr lang="pt-BR" sz="1600" dirty="0">
                <a:latin typeface="Montserrat Light" panose="00000400000000000000" pitchFamily="2" charset="0"/>
              </a:rPr>
              <a:t>Poderá prosseguir os estudos no nível superior</a:t>
            </a:r>
          </a:p>
        </p:txBody>
      </p:sp>
      <p:sp>
        <p:nvSpPr>
          <p:cNvPr id="25" name="CaixaDeTexto 24">
            <a:extLst>
              <a:ext uri="{FF2B5EF4-FFF2-40B4-BE49-F238E27FC236}">
                <a16:creationId xmlns:a16="http://schemas.microsoft.com/office/drawing/2014/main" id="{C68950EA-096F-71C7-CC49-4B0BF027C5AF}"/>
              </a:ext>
            </a:extLst>
          </p:cNvPr>
          <p:cNvSpPr txBox="1"/>
          <p:nvPr/>
        </p:nvSpPr>
        <p:spPr>
          <a:xfrm>
            <a:off x="4490126" y="3331415"/>
            <a:ext cx="5187273" cy="584775"/>
          </a:xfrm>
          <a:prstGeom prst="rect">
            <a:avLst/>
          </a:prstGeom>
          <a:noFill/>
        </p:spPr>
        <p:txBody>
          <a:bodyPr wrap="square" rtlCol="0">
            <a:spAutoFit/>
          </a:bodyPr>
          <a:lstStyle/>
          <a:p>
            <a:r>
              <a:rPr lang="pt-BR" sz="1600" dirty="0">
                <a:latin typeface="Montserrat Light" panose="00000400000000000000" pitchFamily="2" charset="0"/>
              </a:rPr>
              <a:t>Além disso, o profissional de nível técnico está cada vez mais requerido no mercado de trabalho.</a:t>
            </a:r>
          </a:p>
        </p:txBody>
      </p:sp>
      <p:sp>
        <p:nvSpPr>
          <p:cNvPr id="28" name="CaixaDeTexto 27">
            <a:extLst>
              <a:ext uri="{FF2B5EF4-FFF2-40B4-BE49-F238E27FC236}">
                <a16:creationId xmlns:a16="http://schemas.microsoft.com/office/drawing/2014/main" id="{A29E2801-8309-4E40-6C06-79B24B163759}"/>
              </a:ext>
            </a:extLst>
          </p:cNvPr>
          <p:cNvSpPr txBox="1"/>
          <p:nvPr/>
        </p:nvSpPr>
        <p:spPr>
          <a:xfrm>
            <a:off x="4480624" y="4064814"/>
            <a:ext cx="4682425" cy="830997"/>
          </a:xfrm>
          <a:prstGeom prst="rect">
            <a:avLst/>
          </a:prstGeom>
          <a:noFill/>
        </p:spPr>
        <p:txBody>
          <a:bodyPr wrap="square" rtlCol="0">
            <a:spAutoFit/>
          </a:bodyPr>
          <a:lstStyle/>
          <a:p>
            <a:r>
              <a:rPr lang="pt-BR" sz="1600" dirty="0">
                <a:latin typeface="Montserrat Light" panose="00000400000000000000" pitchFamily="2" charset="0"/>
              </a:rPr>
              <a:t>Segundo o mapa do trabalho – estima-se que quase 20% dos trabalhadores da indústria tenham Ensino Técnico já em 2023</a:t>
            </a:r>
          </a:p>
        </p:txBody>
      </p:sp>
      <p:sp>
        <p:nvSpPr>
          <p:cNvPr id="29" name="CaixaDeTexto 28">
            <a:extLst>
              <a:ext uri="{FF2B5EF4-FFF2-40B4-BE49-F238E27FC236}">
                <a16:creationId xmlns:a16="http://schemas.microsoft.com/office/drawing/2014/main" id="{3C4CED9C-9636-0B0D-3EEE-9BBC123B96B3}"/>
              </a:ext>
            </a:extLst>
          </p:cNvPr>
          <p:cNvSpPr txBox="1"/>
          <p:nvPr/>
        </p:nvSpPr>
        <p:spPr>
          <a:xfrm>
            <a:off x="4489331" y="5213975"/>
            <a:ext cx="6030624" cy="338554"/>
          </a:xfrm>
          <a:prstGeom prst="rect">
            <a:avLst/>
          </a:prstGeom>
          <a:noFill/>
        </p:spPr>
        <p:txBody>
          <a:bodyPr wrap="square" rtlCol="0">
            <a:spAutoFit/>
          </a:bodyPr>
          <a:lstStyle/>
          <a:p>
            <a:r>
              <a:rPr lang="pt-BR" sz="1600" dirty="0">
                <a:latin typeface="Montserrat Light" panose="00000400000000000000" pitchFamily="2" charset="0"/>
              </a:rPr>
              <a:t>E só em 2023 será necessário formar </a:t>
            </a:r>
            <a:r>
              <a:rPr lang="pt-BR" sz="1600" b="1" dirty="0">
                <a:solidFill>
                  <a:srgbClr val="0C4B7A"/>
                </a:solidFill>
                <a:latin typeface="Montserrat" panose="00000500000000000000" pitchFamily="2" charset="0"/>
              </a:rPr>
              <a:t>77 mil profissionais</a:t>
            </a:r>
            <a:r>
              <a:rPr lang="pt-BR" sz="1600" b="1" dirty="0">
                <a:latin typeface="Montserrat" panose="00000500000000000000" pitchFamily="2" charset="0"/>
              </a:rPr>
              <a:t>.</a:t>
            </a:r>
          </a:p>
        </p:txBody>
      </p:sp>
      <p:sp>
        <p:nvSpPr>
          <p:cNvPr id="4" name="Elipse 3">
            <a:extLst>
              <a:ext uri="{FF2B5EF4-FFF2-40B4-BE49-F238E27FC236}">
                <a16:creationId xmlns:a16="http://schemas.microsoft.com/office/drawing/2014/main" id="{18267CB9-E18C-5064-5552-511207687B35}"/>
              </a:ext>
            </a:extLst>
          </p:cNvPr>
          <p:cNvSpPr/>
          <p:nvPr/>
        </p:nvSpPr>
        <p:spPr>
          <a:xfrm>
            <a:off x="5296409" y="2104146"/>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aseline="-25000" dirty="0"/>
          </a:p>
        </p:txBody>
      </p:sp>
      <p:sp>
        <p:nvSpPr>
          <p:cNvPr id="5" name="Elipse 4">
            <a:extLst>
              <a:ext uri="{FF2B5EF4-FFF2-40B4-BE49-F238E27FC236}">
                <a16:creationId xmlns:a16="http://schemas.microsoft.com/office/drawing/2014/main" id="{9D3CBFD8-9B6A-5130-867A-2D5957BBFA92}"/>
              </a:ext>
            </a:extLst>
          </p:cNvPr>
          <p:cNvSpPr/>
          <p:nvPr/>
        </p:nvSpPr>
        <p:spPr>
          <a:xfrm>
            <a:off x="5296409" y="2827922"/>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baseline="-25000" dirty="0"/>
          </a:p>
        </p:txBody>
      </p:sp>
      <p:pic>
        <p:nvPicPr>
          <p:cNvPr id="10" name="Imagem 9" descr="Logotipo&#10;&#10;Descrição gerada automaticamente">
            <a:extLst>
              <a:ext uri="{FF2B5EF4-FFF2-40B4-BE49-F238E27FC236}">
                <a16:creationId xmlns:a16="http://schemas.microsoft.com/office/drawing/2014/main" id="{53768E04-8E9B-B90A-D902-1AEDBA9EF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931" y="5588000"/>
            <a:ext cx="2806837" cy="1170744"/>
          </a:xfrm>
          <a:prstGeom prst="rect">
            <a:avLst/>
          </a:prstGeom>
        </p:spPr>
      </p:pic>
      <p:pic>
        <p:nvPicPr>
          <p:cNvPr id="11" name="Imagem 10" descr="Uma imagem contendo Logotipo&#10;&#10;Descrição gerada automaticamente">
            <a:extLst>
              <a:ext uri="{FF2B5EF4-FFF2-40B4-BE49-F238E27FC236}">
                <a16:creationId xmlns:a16="http://schemas.microsoft.com/office/drawing/2014/main" id="{B1DF0387-F372-375C-B959-FFEF386DDD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077" y="224397"/>
            <a:ext cx="2151489" cy="2031596"/>
          </a:xfrm>
          <a:prstGeom prst="rect">
            <a:avLst/>
          </a:prstGeom>
        </p:spPr>
      </p:pic>
      <p:pic>
        <p:nvPicPr>
          <p:cNvPr id="2" name="Imagem 1">
            <a:extLst>
              <a:ext uri="{FF2B5EF4-FFF2-40B4-BE49-F238E27FC236}">
                <a16:creationId xmlns:a16="http://schemas.microsoft.com/office/drawing/2014/main" id="{48918AE7-3563-6DCB-F67C-CCB24A7EEECF}"/>
              </a:ext>
            </a:extLst>
          </p:cNvPr>
          <p:cNvPicPr>
            <a:picLocks noChangeAspect="1"/>
          </p:cNvPicPr>
          <p:nvPr/>
        </p:nvPicPr>
        <p:blipFill>
          <a:blip r:embed="rId6"/>
          <a:stretch>
            <a:fillRect/>
          </a:stretch>
        </p:blipFill>
        <p:spPr>
          <a:xfrm>
            <a:off x="-1806816" y="724990"/>
            <a:ext cx="5842982" cy="5494284"/>
          </a:xfrm>
          <a:prstGeom prst="rect">
            <a:avLst/>
          </a:prstGeom>
        </p:spPr>
      </p:pic>
    </p:spTree>
    <p:extLst>
      <p:ext uri="{BB962C8B-B14F-4D97-AF65-F5344CB8AC3E}">
        <p14:creationId xmlns:p14="http://schemas.microsoft.com/office/powerpoint/2010/main" val="1639956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desenho&#10;&#10;Descrição gerada automaticamente">
            <a:extLst>
              <a:ext uri="{FF2B5EF4-FFF2-40B4-BE49-F238E27FC236}">
                <a16:creationId xmlns:a16="http://schemas.microsoft.com/office/drawing/2014/main" id="{F22D726A-819C-D236-FEAD-984D9AA7F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 y="0"/>
            <a:ext cx="12190354" cy="6858000"/>
          </a:xfrm>
          <a:prstGeom prst="rect">
            <a:avLst/>
          </a:prstGeom>
        </p:spPr>
      </p:pic>
      <p:sp>
        <p:nvSpPr>
          <p:cNvPr id="30" name="CaixaDeTexto 29">
            <a:extLst>
              <a:ext uri="{FF2B5EF4-FFF2-40B4-BE49-F238E27FC236}">
                <a16:creationId xmlns:a16="http://schemas.microsoft.com/office/drawing/2014/main" id="{73A30BB5-8D05-0377-BC80-D53FD1AFED35}"/>
              </a:ext>
            </a:extLst>
          </p:cNvPr>
          <p:cNvSpPr txBox="1"/>
          <p:nvPr/>
        </p:nvSpPr>
        <p:spPr>
          <a:xfrm>
            <a:off x="1037138" y="1713010"/>
            <a:ext cx="3649434" cy="400110"/>
          </a:xfrm>
          <a:prstGeom prst="rect">
            <a:avLst/>
          </a:prstGeom>
          <a:noFill/>
        </p:spPr>
        <p:txBody>
          <a:bodyPr wrap="square" rtlCol="0">
            <a:spAutoFit/>
          </a:bodyPr>
          <a:lstStyle/>
          <a:p>
            <a:r>
              <a:rPr lang="pt-BR" sz="2000" b="1" dirty="0">
                <a:solidFill>
                  <a:srgbClr val="0C4B7A"/>
                </a:solidFill>
                <a:latin typeface="Montserrat" panose="00000500000000000000" pitchFamily="2" charset="0"/>
              </a:rPr>
              <a:t>E no caso da informática?</a:t>
            </a:r>
          </a:p>
        </p:txBody>
      </p:sp>
      <p:sp>
        <p:nvSpPr>
          <p:cNvPr id="31" name="CaixaDeTexto 30">
            <a:extLst>
              <a:ext uri="{FF2B5EF4-FFF2-40B4-BE49-F238E27FC236}">
                <a16:creationId xmlns:a16="http://schemas.microsoft.com/office/drawing/2014/main" id="{E431B4B3-0F8A-5434-45F5-7ED1FF9B06AA}"/>
              </a:ext>
            </a:extLst>
          </p:cNvPr>
          <p:cNvSpPr txBox="1"/>
          <p:nvPr/>
        </p:nvSpPr>
        <p:spPr>
          <a:xfrm>
            <a:off x="2328455" y="2272648"/>
            <a:ext cx="8406220" cy="2862322"/>
          </a:xfrm>
          <a:prstGeom prst="rect">
            <a:avLst/>
          </a:prstGeom>
          <a:noFill/>
        </p:spPr>
        <p:txBody>
          <a:bodyPr wrap="square" rtlCol="0">
            <a:spAutoFit/>
          </a:bodyPr>
          <a:lstStyle/>
          <a:p>
            <a:r>
              <a:rPr lang="pt-BR" i="0" dirty="0">
                <a:effectLst/>
                <a:latin typeface="Montserrat Light" panose="00000400000000000000" pitchFamily="2" charset="0"/>
              </a:rPr>
              <a:t>A demanda por técnicos em informática no Brasil é alta e deve continuar a crescer nos próximos anos. De acordo com a 32ª Pesquisa Anual do Uso de TI no Brasil realizada pelo Centro de Tecnologia de Informação Aplicada da Escola de Administração de Empresas de São Paulo da Fundação Getúlio Vargas (</a:t>
            </a:r>
            <a:r>
              <a:rPr lang="pt-BR" i="0" dirty="0" err="1">
                <a:effectLst/>
                <a:latin typeface="Montserrat Light" panose="00000400000000000000" pitchFamily="2" charset="0"/>
              </a:rPr>
              <a:t>FGVcia</a:t>
            </a:r>
            <a:r>
              <a:rPr lang="pt-BR" i="0" dirty="0">
                <a:effectLst/>
                <a:latin typeface="Montserrat Light" panose="00000400000000000000" pitchFamily="2" charset="0"/>
              </a:rPr>
              <a:t>), </a:t>
            </a:r>
            <a:r>
              <a:rPr lang="pt-BR" b="1" i="0" dirty="0">
                <a:solidFill>
                  <a:srgbClr val="0070C0"/>
                </a:solidFill>
                <a:effectLst/>
                <a:latin typeface="Montserrat Light" panose="00000400000000000000" pitchFamily="2" charset="0"/>
              </a:rPr>
              <a:t>o Brasil deve ultrapassar a marca de 200 milhões de computadores em uso ainda este ano, o que significa que teremos cerca de 9,4 máquinas para cada 10 habitantes </a:t>
            </a:r>
            <a:r>
              <a:rPr lang="pt-BR" i="0" strike="noStrike" baseline="30000" dirty="0">
                <a:effectLst/>
                <a:latin typeface="Montserrat Light" panose="00000400000000000000" pitchFamily="2" charset="0"/>
                <a:hlinkClick r:id="rId4">
                  <a:extLst>
                    <a:ext uri="{A12FA001-AC4F-418D-AE19-62706E023703}">
                      <ahyp:hlinkClr xmlns:ahyp="http://schemas.microsoft.com/office/drawing/2018/hyperlinkcolor" val="tx"/>
                    </a:ext>
                  </a:extLst>
                </a:hlinkClick>
              </a:rPr>
              <a:t>1</a:t>
            </a:r>
            <a:r>
              <a:rPr lang="pt-BR" i="0" dirty="0">
                <a:effectLst/>
                <a:latin typeface="Montserrat Light" panose="00000400000000000000" pitchFamily="2" charset="0"/>
              </a:rPr>
              <a:t>.</a:t>
            </a:r>
          </a:p>
          <a:p>
            <a:r>
              <a:rPr lang="pt-BR" i="0" dirty="0">
                <a:effectLst/>
                <a:latin typeface="Montserrat Light" panose="00000400000000000000" pitchFamily="2" charset="0"/>
              </a:rPr>
              <a:t>O estudo também destaca que, em 2021, o investimento rápido e estratégico em infraestrutura de TI entrou como aliado para enfrentar com sucesso a realidade imposta pela Covid-19 </a:t>
            </a:r>
            <a:r>
              <a:rPr lang="pt-BR" i="0" strike="noStrike" baseline="30000" dirty="0">
                <a:effectLst/>
                <a:latin typeface="Montserrat Light" panose="00000400000000000000" pitchFamily="2" charset="0"/>
              </a:rPr>
              <a:t>1</a:t>
            </a:r>
            <a:r>
              <a:rPr lang="pt-BR" i="0" dirty="0">
                <a:effectLst/>
                <a:latin typeface="Montserrat Light" panose="00000400000000000000" pitchFamily="2" charset="0"/>
              </a:rPr>
              <a:t>.</a:t>
            </a:r>
          </a:p>
        </p:txBody>
      </p:sp>
      <p:pic>
        <p:nvPicPr>
          <p:cNvPr id="5" name="Imagem 4" descr="Logotipo&#10;&#10;Descrição gerada automaticamente">
            <a:extLst>
              <a:ext uri="{FF2B5EF4-FFF2-40B4-BE49-F238E27FC236}">
                <a16:creationId xmlns:a16="http://schemas.microsoft.com/office/drawing/2014/main" id="{656F9A85-1855-6096-6D27-8005AFC5B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835" y="5656478"/>
            <a:ext cx="2806837" cy="1170744"/>
          </a:xfrm>
          <a:prstGeom prst="rect">
            <a:avLst/>
          </a:prstGeom>
        </p:spPr>
      </p:pic>
    </p:spTree>
    <p:extLst>
      <p:ext uri="{BB962C8B-B14F-4D97-AF65-F5344CB8AC3E}">
        <p14:creationId xmlns:p14="http://schemas.microsoft.com/office/powerpoint/2010/main" val="2525965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Uma imagem contendo desenho&#10;&#10;Descrição gerada automaticamente">
            <a:extLst>
              <a:ext uri="{FF2B5EF4-FFF2-40B4-BE49-F238E27FC236}">
                <a16:creationId xmlns:a16="http://schemas.microsoft.com/office/drawing/2014/main" id="{F22D726A-819C-D236-FEAD-984D9AA7F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 y="0"/>
            <a:ext cx="12190354" cy="6858000"/>
          </a:xfrm>
          <a:prstGeom prst="rect">
            <a:avLst/>
          </a:prstGeom>
        </p:spPr>
      </p:pic>
      <p:sp>
        <p:nvSpPr>
          <p:cNvPr id="30" name="CaixaDeTexto 29">
            <a:extLst>
              <a:ext uri="{FF2B5EF4-FFF2-40B4-BE49-F238E27FC236}">
                <a16:creationId xmlns:a16="http://schemas.microsoft.com/office/drawing/2014/main" id="{73A30BB5-8D05-0377-BC80-D53FD1AFED35}"/>
              </a:ext>
            </a:extLst>
          </p:cNvPr>
          <p:cNvSpPr txBox="1"/>
          <p:nvPr/>
        </p:nvSpPr>
        <p:spPr>
          <a:xfrm>
            <a:off x="1037138" y="1713010"/>
            <a:ext cx="3649434" cy="400110"/>
          </a:xfrm>
          <a:prstGeom prst="rect">
            <a:avLst/>
          </a:prstGeom>
          <a:noFill/>
        </p:spPr>
        <p:txBody>
          <a:bodyPr wrap="square" rtlCol="0">
            <a:spAutoFit/>
          </a:bodyPr>
          <a:lstStyle/>
          <a:p>
            <a:r>
              <a:rPr lang="pt-BR" sz="2000" b="1" dirty="0">
                <a:solidFill>
                  <a:srgbClr val="0C4B7A"/>
                </a:solidFill>
                <a:latin typeface="Montserrat" panose="00000500000000000000" pitchFamily="2" charset="0"/>
              </a:rPr>
              <a:t>E no caso da informática?</a:t>
            </a:r>
          </a:p>
        </p:txBody>
      </p:sp>
      <p:sp>
        <p:nvSpPr>
          <p:cNvPr id="31" name="CaixaDeTexto 30">
            <a:extLst>
              <a:ext uri="{FF2B5EF4-FFF2-40B4-BE49-F238E27FC236}">
                <a16:creationId xmlns:a16="http://schemas.microsoft.com/office/drawing/2014/main" id="{E431B4B3-0F8A-5434-45F5-7ED1FF9B06AA}"/>
              </a:ext>
            </a:extLst>
          </p:cNvPr>
          <p:cNvSpPr txBox="1"/>
          <p:nvPr/>
        </p:nvSpPr>
        <p:spPr>
          <a:xfrm>
            <a:off x="1128305" y="2315138"/>
            <a:ext cx="8691970" cy="3139321"/>
          </a:xfrm>
          <a:prstGeom prst="rect">
            <a:avLst/>
          </a:prstGeom>
          <a:noFill/>
        </p:spPr>
        <p:txBody>
          <a:bodyPr wrap="square" rtlCol="0">
            <a:spAutoFit/>
          </a:bodyPr>
          <a:lstStyle/>
          <a:p>
            <a:r>
              <a:rPr lang="pt-BR" sz="1800" i="0" dirty="0">
                <a:effectLst/>
                <a:latin typeface="Montserrat Light" panose="00000400000000000000" pitchFamily="2" charset="0"/>
              </a:rPr>
              <a:t>Além disso, o DT Index 2020 (Índice de Transformação Digital da Dell Technologies 2020) revelou que, do total de empresas instaladas no Brasil, 87,5% realizaram alguma iniciativa voltada à transformação digital no ano passado. O número ficou acima da média mundial, de 80% </a:t>
            </a:r>
            <a:r>
              <a:rPr lang="pt-BR" sz="1800" i="0" strike="noStrike" baseline="30000" dirty="0">
                <a:effectLst/>
                <a:latin typeface="Montserrat Light" panose="00000400000000000000" pitchFamily="2" charset="0"/>
              </a:rPr>
              <a:t>1</a:t>
            </a:r>
            <a:r>
              <a:rPr lang="pt-BR" sz="1800" i="0" dirty="0">
                <a:effectLst/>
                <a:latin typeface="Montserrat Light" panose="00000400000000000000" pitchFamily="2" charset="0"/>
              </a:rPr>
              <a:t>.Diante dos desafios impostos pelo distanciamento social e a massificação do trabalho remoto, muitas empresas se viram obrigadas a adequar as operações para se manterem competitivas no mercado </a:t>
            </a:r>
            <a:r>
              <a:rPr lang="pt-BR" sz="1800" i="0" strike="noStrike" baseline="30000" dirty="0">
                <a:effectLst/>
                <a:latin typeface="Montserrat Light" panose="00000400000000000000" pitchFamily="2" charset="0"/>
              </a:rPr>
              <a:t>1</a:t>
            </a:r>
            <a:r>
              <a:rPr lang="pt-BR" sz="1800" i="0" dirty="0">
                <a:effectLst/>
                <a:latin typeface="Montserrat Light" panose="00000400000000000000" pitchFamily="2" charset="0"/>
              </a:rPr>
              <a:t>.</a:t>
            </a:r>
          </a:p>
          <a:p>
            <a:r>
              <a:rPr lang="pt-BR" sz="1800" b="1" i="0" dirty="0">
                <a:solidFill>
                  <a:schemeClr val="accent1">
                    <a:lumMod val="50000"/>
                  </a:schemeClr>
                </a:solidFill>
                <a:effectLst/>
                <a:latin typeface="Montserrat Light" panose="00000400000000000000" pitchFamily="2" charset="0"/>
              </a:rPr>
              <a:t>Com base nesses dados, é possível afirmar que a necessidade por técnicos em informática no Brasil continuará alta nos próximos anos</a:t>
            </a:r>
            <a:r>
              <a:rPr lang="pt-BR" sz="1800" i="0" dirty="0">
                <a:effectLst/>
                <a:latin typeface="Montserrat Light" panose="00000400000000000000" pitchFamily="2" charset="0"/>
              </a:rPr>
              <a:t>. Ainda assim, é importante lembrar que o mercado está em constante evolução e que novas tecnologias podem surgir e mudar as demandas futuras.</a:t>
            </a:r>
          </a:p>
        </p:txBody>
      </p:sp>
      <p:pic>
        <p:nvPicPr>
          <p:cNvPr id="5" name="Imagem 4" descr="Logotipo&#10;&#10;Descrição gerada automaticamente">
            <a:extLst>
              <a:ext uri="{FF2B5EF4-FFF2-40B4-BE49-F238E27FC236}">
                <a16:creationId xmlns:a16="http://schemas.microsoft.com/office/drawing/2014/main" id="{656F9A85-1855-6096-6D27-8005AFC5B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35" y="5656478"/>
            <a:ext cx="2806837" cy="1170744"/>
          </a:xfrm>
          <a:prstGeom prst="rect">
            <a:avLst/>
          </a:prstGeom>
        </p:spPr>
      </p:pic>
    </p:spTree>
    <p:extLst>
      <p:ext uri="{BB962C8B-B14F-4D97-AF65-F5344CB8AC3E}">
        <p14:creationId xmlns:p14="http://schemas.microsoft.com/office/powerpoint/2010/main" val="1522276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descr="Padrão do plano de fundo&#10;&#10;Descrição gerada automaticamente">
            <a:extLst>
              <a:ext uri="{FF2B5EF4-FFF2-40B4-BE49-F238E27FC236}">
                <a16:creationId xmlns:a16="http://schemas.microsoft.com/office/drawing/2014/main" id="{C1E0B885-4F8D-A68C-7843-10DF43E62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 y="8092"/>
            <a:ext cx="12189178" cy="6858000"/>
          </a:xfrm>
          <a:prstGeom prst="rect">
            <a:avLst/>
          </a:prstGeom>
        </p:spPr>
      </p:pic>
      <p:sp>
        <p:nvSpPr>
          <p:cNvPr id="11" name="CaixaDeTexto 10">
            <a:extLst>
              <a:ext uri="{FF2B5EF4-FFF2-40B4-BE49-F238E27FC236}">
                <a16:creationId xmlns:a16="http://schemas.microsoft.com/office/drawing/2014/main" id="{2B5E8672-5396-7D27-34C3-39BB0BFE8AD0}"/>
              </a:ext>
            </a:extLst>
          </p:cNvPr>
          <p:cNvSpPr txBox="1"/>
          <p:nvPr/>
        </p:nvSpPr>
        <p:spPr>
          <a:xfrm>
            <a:off x="3766141" y="525310"/>
            <a:ext cx="4659718" cy="1200329"/>
          </a:xfrm>
          <a:prstGeom prst="rect">
            <a:avLst/>
          </a:prstGeom>
          <a:noFill/>
        </p:spPr>
        <p:txBody>
          <a:bodyPr wrap="square" rtlCol="0">
            <a:spAutoFit/>
          </a:bodyPr>
          <a:lstStyle/>
          <a:p>
            <a:pPr algn="ctr"/>
            <a:r>
              <a:rPr lang="pt-BR" dirty="0">
                <a:latin typeface="Montserrat Light" panose="00000400000000000000" pitchFamily="2" charset="0"/>
              </a:rPr>
              <a:t>Se você gostou destas informações e, sua condição se encaixa mais nos cursos técnicos o </a:t>
            </a:r>
            <a:r>
              <a:rPr lang="pt-BR" b="1" dirty="0">
                <a:solidFill>
                  <a:srgbClr val="0C4B7A"/>
                </a:solidFill>
                <a:latin typeface="Montserrat" panose="00000500000000000000" pitchFamily="2" charset="0"/>
              </a:rPr>
              <a:t>IFSP Cubatão tem quatro opções para você</a:t>
            </a:r>
          </a:p>
        </p:txBody>
      </p:sp>
      <p:sp>
        <p:nvSpPr>
          <p:cNvPr id="13" name="CaixaDeTexto 12">
            <a:extLst>
              <a:ext uri="{FF2B5EF4-FFF2-40B4-BE49-F238E27FC236}">
                <a16:creationId xmlns:a16="http://schemas.microsoft.com/office/drawing/2014/main" id="{6CB4344A-FC9D-8540-B3E2-CCE1D418FA74}"/>
              </a:ext>
            </a:extLst>
          </p:cNvPr>
          <p:cNvSpPr txBox="1"/>
          <p:nvPr/>
        </p:nvSpPr>
        <p:spPr>
          <a:xfrm>
            <a:off x="3871388" y="3139552"/>
            <a:ext cx="4424888" cy="923330"/>
          </a:xfrm>
          <a:prstGeom prst="rect">
            <a:avLst/>
          </a:prstGeom>
          <a:noFill/>
        </p:spPr>
        <p:txBody>
          <a:bodyPr wrap="square">
            <a:spAutoFit/>
          </a:bodyPr>
          <a:lstStyle/>
          <a:p>
            <a:pPr algn="ctr"/>
            <a:r>
              <a:rPr lang="pt-BR" b="1" dirty="0">
                <a:solidFill>
                  <a:srgbClr val="2684C4"/>
                </a:solidFill>
                <a:latin typeface="Montserrat" panose="00000500000000000000" pitchFamily="2" charset="0"/>
              </a:rPr>
              <a:t>Dois cursos noturnos</a:t>
            </a:r>
          </a:p>
          <a:p>
            <a:pPr algn="ctr"/>
            <a:r>
              <a:rPr lang="pt-BR" dirty="0">
                <a:latin typeface="Montserrat Light" panose="00000400000000000000" pitchFamily="2" charset="0"/>
              </a:rPr>
              <a:t>- Curso técnico em automação – CTA</a:t>
            </a:r>
          </a:p>
          <a:p>
            <a:pPr algn="ctr"/>
            <a:r>
              <a:rPr lang="pt-BR" dirty="0">
                <a:latin typeface="Montserrat Light" panose="00000400000000000000" pitchFamily="2" charset="0"/>
              </a:rPr>
              <a:t>Concomitante ou sequencial</a:t>
            </a:r>
          </a:p>
        </p:txBody>
      </p:sp>
      <p:sp>
        <p:nvSpPr>
          <p:cNvPr id="15" name="CaixaDeTexto 14">
            <a:extLst>
              <a:ext uri="{FF2B5EF4-FFF2-40B4-BE49-F238E27FC236}">
                <a16:creationId xmlns:a16="http://schemas.microsoft.com/office/drawing/2014/main" id="{7BBDDEC1-E10D-DD52-3169-988937FCEE89}"/>
              </a:ext>
            </a:extLst>
          </p:cNvPr>
          <p:cNvSpPr txBox="1"/>
          <p:nvPr/>
        </p:nvSpPr>
        <p:spPr>
          <a:xfrm>
            <a:off x="3753973" y="2127044"/>
            <a:ext cx="5085227" cy="923330"/>
          </a:xfrm>
          <a:prstGeom prst="rect">
            <a:avLst/>
          </a:prstGeom>
          <a:noFill/>
        </p:spPr>
        <p:txBody>
          <a:bodyPr wrap="square">
            <a:spAutoFit/>
          </a:bodyPr>
          <a:lstStyle/>
          <a:p>
            <a:pPr algn="ctr"/>
            <a:r>
              <a:rPr lang="pt-BR" b="1" dirty="0">
                <a:solidFill>
                  <a:srgbClr val="2684C4"/>
                </a:solidFill>
                <a:latin typeface="Montserrat" panose="00000500000000000000" pitchFamily="2" charset="0"/>
              </a:rPr>
              <a:t>Dois cursos diurnos</a:t>
            </a:r>
            <a:r>
              <a:rPr lang="pt-BR" b="1" dirty="0">
                <a:solidFill>
                  <a:srgbClr val="FF0000"/>
                </a:solidFill>
                <a:latin typeface="Montserrat" panose="00000500000000000000" pitchFamily="2" charset="0"/>
              </a:rPr>
              <a:t> </a:t>
            </a:r>
          </a:p>
          <a:p>
            <a:pPr algn="ctr"/>
            <a:r>
              <a:rPr lang="pt-BR" dirty="0">
                <a:latin typeface="Montserrat Light" panose="00000400000000000000" pitchFamily="2" charset="0"/>
              </a:rPr>
              <a:t>- Curso técnico integrado ao Ensino Médio</a:t>
            </a:r>
          </a:p>
          <a:p>
            <a:pPr algn="ctr"/>
            <a:r>
              <a:rPr lang="pt-BR" dirty="0">
                <a:latin typeface="Montserrat Light" panose="00000400000000000000" pitchFamily="2" charset="0"/>
              </a:rPr>
              <a:t>em informática e em Eventos</a:t>
            </a:r>
          </a:p>
        </p:txBody>
      </p:sp>
      <p:sp>
        <p:nvSpPr>
          <p:cNvPr id="21" name="Elipse 20">
            <a:extLst>
              <a:ext uri="{FF2B5EF4-FFF2-40B4-BE49-F238E27FC236}">
                <a16:creationId xmlns:a16="http://schemas.microsoft.com/office/drawing/2014/main" id="{7DFD0D85-2268-5C20-2CB9-15B1153407B1}"/>
              </a:ext>
            </a:extLst>
          </p:cNvPr>
          <p:cNvSpPr/>
          <p:nvPr/>
        </p:nvSpPr>
        <p:spPr>
          <a:xfrm>
            <a:off x="4527791" y="3253155"/>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baseline="-25000" dirty="0">
              <a:latin typeface="Montserrat Light" panose="00000400000000000000" pitchFamily="2" charset="0"/>
            </a:endParaRPr>
          </a:p>
        </p:txBody>
      </p:sp>
      <p:sp>
        <p:nvSpPr>
          <p:cNvPr id="22" name="Elipse 21">
            <a:extLst>
              <a:ext uri="{FF2B5EF4-FFF2-40B4-BE49-F238E27FC236}">
                <a16:creationId xmlns:a16="http://schemas.microsoft.com/office/drawing/2014/main" id="{8894D32D-1991-659E-97ED-86DC504F60C7}"/>
              </a:ext>
            </a:extLst>
          </p:cNvPr>
          <p:cNvSpPr/>
          <p:nvPr/>
        </p:nvSpPr>
        <p:spPr>
          <a:xfrm>
            <a:off x="4527791" y="2255611"/>
            <a:ext cx="151846" cy="151846"/>
          </a:xfrm>
          <a:prstGeom prst="ellipse">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baseline="-25000" dirty="0">
              <a:latin typeface="Montserrat Light" panose="00000400000000000000" pitchFamily="2" charset="0"/>
            </a:endParaRPr>
          </a:p>
        </p:txBody>
      </p:sp>
      <p:sp>
        <p:nvSpPr>
          <p:cNvPr id="2" name="CaixaDeTexto 1">
            <a:extLst>
              <a:ext uri="{FF2B5EF4-FFF2-40B4-BE49-F238E27FC236}">
                <a16:creationId xmlns:a16="http://schemas.microsoft.com/office/drawing/2014/main" id="{AC99B6DA-F3B4-6866-7A8F-269E965CAE8A}"/>
              </a:ext>
            </a:extLst>
          </p:cNvPr>
          <p:cNvSpPr txBox="1"/>
          <p:nvPr/>
        </p:nvSpPr>
        <p:spPr>
          <a:xfrm>
            <a:off x="989579" y="4069696"/>
            <a:ext cx="9869434" cy="646331"/>
          </a:xfrm>
          <a:prstGeom prst="rect">
            <a:avLst/>
          </a:prstGeom>
          <a:noFill/>
        </p:spPr>
        <p:txBody>
          <a:bodyPr wrap="square">
            <a:spAutoFit/>
          </a:bodyPr>
          <a:lstStyle/>
          <a:p>
            <a:pPr algn="ctr"/>
            <a:r>
              <a:rPr lang="pt-BR" dirty="0">
                <a:latin typeface="Montserrat Light" panose="00000400000000000000" pitchFamily="2" charset="0"/>
              </a:rPr>
              <a:t>Para estudantes que já concluíram o Ensino médio ou estão cursando em outra escola – realizam apenas as disciplinas técnicas</a:t>
            </a:r>
          </a:p>
        </p:txBody>
      </p:sp>
    </p:spTree>
    <p:extLst>
      <p:ext uri="{BB962C8B-B14F-4D97-AF65-F5344CB8AC3E}">
        <p14:creationId xmlns:p14="http://schemas.microsoft.com/office/powerpoint/2010/main" val="168890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descr="Padrão do plano de fundo&#10;&#10;Descrição gerada automaticamente">
            <a:extLst>
              <a:ext uri="{FF2B5EF4-FFF2-40B4-BE49-F238E27FC236}">
                <a16:creationId xmlns:a16="http://schemas.microsoft.com/office/drawing/2014/main" id="{C1E0B885-4F8D-A68C-7843-10DF43E62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 y="8092"/>
            <a:ext cx="12189178" cy="6858000"/>
          </a:xfrm>
          <a:prstGeom prst="rect">
            <a:avLst/>
          </a:prstGeom>
        </p:spPr>
      </p:pic>
      <p:sp>
        <p:nvSpPr>
          <p:cNvPr id="4" name="CaixaDeTexto 3">
            <a:extLst>
              <a:ext uri="{FF2B5EF4-FFF2-40B4-BE49-F238E27FC236}">
                <a16:creationId xmlns:a16="http://schemas.microsoft.com/office/drawing/2014/main" id="{FCBF0DED-7C65-7520-0E32-315425A45BEB}"/>
              </a:ext>
            </a:extLst>
          </p:cNvPr>
          <p:cNvSpPr txBox="1"/>
          <p:nvPr/>
        </p:nvSpPr>
        <p:spPr>
          <a:xfrm>
            <a:off x="3019004" y="4057664"/>
            <a:ext cx="6153992" cy="646331"/>
          </a:xfrm>
          <a:prstGeom prst="rect">
            <a:avLst/>
          </a:prstGeom>
          <a:noFill/>
        </p:spPr>
        <p:txBody>
          <a:bodyPr wrap="square">
            <a:spAutoFit/>
          </a:bodyPr>
          <a:lstStyle/>
          <a:p>
            <a:pPr algn="ctr"/>
            <a:r>
              <a:rPr lang="pt-BR" dirty="0">
                <a:latin typeface="Montserrat Light" panose="00000400000000000000" pitchFamily="2" charset="0"/>
              </a:rPr>
              <a:t>É um curso </a:t>
            </a:r>
            <a:r>
              <a:rPr lang="pt-BR" b="1" dirty="0">
                <a:solidFill>
                  <a:srgbClr val="0C4B7A"/>
                </a:solidFill>
                <a:latin typeface="Montserrat" panose="00000500000000000000" pitchFamily="2" charset="0"/>
              </a:rPr>
              <a:t>TÉCNICO, NOTURNO EM TRÊS ANOS.</a:t>
            </a:r>
          </a:p>
          <a:p>
            <a:pPr algn="ctr"/>
            <a:r>
              <a:rPr lang="pt-BR" b="1" dirty="0">
                <a:solidFill>
                  <a:srgbClr val="0C4B7A"/>
                </a:solidFill>
                <a:latin typeface="Montserrat" panose="00000500000000000000" pitchFamily="2" charset="0"/>
              </a:rPr>
              <a:t>DÁ UMA OLHADA NA ESTRUTURA CURRICULAR!</a:t>
            </a:r>
          </a:p>
        </p:txBody>
      </p:sp>
      <p:sp>
        <p:nvSpPr>
          <p:cNvPr id="7" name="CaixaDeTexto 6">
            <a:extLst>
              <a:ext uri="{FF2B5EF4-FFF2-40B4-BE49-F238E27FC236}">
                <a16:creationId xmlns:a16="http://schemas.microsoft.com/office/drawing/2014/main" id="{ECFFEC66-39EE-B66D-9480-881EDD3E61ED}"/>
              </a:ext>
            </a:extLst>
          </p:cNvPr>
          <p:cNvSpPr txBox="1"/>
          <p:nvPr/>
        </p:nvSpPr>
        <p:spPr>
          <a:xfrm>
            <a:off x="1476375" y="3309413"/>
            <a:ext cx="9239250" cy="338554"/>
          </a:xfrm>
          <a:prstGeom prst="rect">
            <a:avLst/>
          </a:prstGeom>
          <a:noFill/>
        </p:spPr>
        <p:txBody>
          <a:bodyPr wrap="square">
            <a:spAutoFit/>
          </a:bodyPr>
          <a:lstStyle/>
          <a:p>
            <a:pPr algn="ctr"/>
            <a:r>
              <a:rPr lang="pt-BR" sz="1600" dirty="0">
                <a:latin typeface="Montserrat Light" panose="00000400000000000000" pitchFamily="2" charset="0"/>
              </a:rPr>
              <a:t>Para estudantes que concluíram o Ensino Fundamental e têm mais que 18 anos</a:t>
            </a:r>
          </a:p>
        </p:txBody>
      </p:sp>
      <p:sp>
        <p:nvSpPr>
          <p:cNvPr id="2" name="Retângulo: Cantos Arredondados 1">
            <a:extLst>
              <a:ext uri="{FF2B5EF4-FFF2-40B4-BE49-F238E27FC236}">
                <a16:creationId xmlns:a16="http://schemas.microsoft.com/office/drawing/2014/main" id="{867C6E06-09A4-465A-060D-C0E62A0007F3}"/>
              </a:ext>
            </a:extLst>
          </p:cNvPr>
          <p:cNvSpPr/>
          <p:nvPr/>
        </p:nvSpPr>
        <p:spPr>
          <a:xfrm>
            <a:off x="4929647" y="2105354"/>
            <a:ext cx="1641622" cy="436664"/>
          </a:xfrm>
          <a:prstGeom prst="roundRect">
            <a:avLst>
              <a:gd name="adj" fmla="val 50000"/>
            </a:avLst>
          </a:prstGeom>
          <a:solidFill>
            <a:srgbClr val="0290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400" b="1" dirty="0">
                <a:latin typeface="Montserrat" panose="00000500000000000000" pitchFamily="2" charset="0"/>
              </a:rPr>
              <a:t>NOVO</a:t>
            </a:r>
          </a:p>
        </p:txBody>
      </p:sp>
      <p:sp>
        <p:nvSpPr>
          <p:cNvPr id="3" name="CaixaDeTexto 2">
            <a:extLst>
              <a:ext uri="{FF2B5EF4-FFF2-40B4-BE49-F238E27FC236}">
                <a16:creationId xmlns:a16="http://schemas.microsoft.com/office/drawing/2014/main" id="{CBAE88F8-9B2A-4948-9759-9ABD28C7E64C}"/>
              </a:ext>
            </a:extLst>
          </p:cNvPr>
          <p:cNvSpPr txBox="1"/>
          <p:nvPr/>
        </p:nvSpPr>
        <p:spPr>
          <a:xfrm>
            <a:off x="504108" y="2542018"/>
            <a:ext cx="10840377" cy="646331"/>
          </a:xfrm>
          <a:prstGeom prst="rect">
            <a:avLst/>
          </a:prstGeom>
          <a:noFill/>
        </p:spPr>
        <p:txBody>
          <a:bodyPr wrap="square">
            <a:spAutoFit/>
          </a:bodyPr>
          <a:lstStyle/>
          <a:p>
            <a:pPr algn="ctr"/>
            <a:r>
              <a:rPr lang="pt-BR" b="1" dirty="0">
                <a:solidFill>
                  <a:schemeClr val="accent1">
                    <a:lumMod val="75000"/>
                  </a:schemeClr>
                </a:solidFill>
                <a:latin typeface="Montserrat Light" panose="00000400000000000000" pitchFamily="2" charset="0"/>
              </a:rPr>
              <a:t>Curso técnico em informática para internet</a:t>
            </a:r>
            <a:r>
              <a:rPr lang="pt-BR" dirty="0">
                <a:latin typeface="Montserrat Light" panose="00000400000000000000" pitchFamily="2" charset="0"/>
              </a:rPr>
              <a:t>,</a:t>
            </a:r>
          </a:p>
          <a:p>
            <a:pPr algn="ctr"/>
            <a:r>
              <a:rPr lang="pt-BR" dirty="0">
                <a:latin typeface="Montserrat Light" panose="00000400000000000000" pitchFamily="2" charset="0"/>
              </a:rPr>
              <a:t>integrado ao Ensino Médio – na modalidade EJA</a:t>
            </a:r>
          </a:p>
        </p:txBody>
      </p:sp>
    </p:spTree>
    <p:extLst>
      <p:ext uri="{BB962C8B-B14F-4D97-AF65-F5344CB8AC3E}">
        <p14:creationId xmlns:p14="http://schemas.microsoft.com/office/powerpoint/2010/main" val="193951646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1136</TotalTime>
  <Words>4651</Words>
  <Application>Microsoft Office PowerPoint</Application>
  <PresentationFormat>Widescreen</PresentationFormat>
  <Paragraphs>188</Paragraphs>
  <Slides>17</Slides>
  <Notes>9</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17</vt:i4>
      </vt:variant>
    </vt:vector>
  </HeadingPairs>
  <TitlesOfParts>
    <vt:vector size="29" baseType="lpstr">
      <vt:lpstr>-apple-system</vt:lpstr>
      <vt:lpstr>Arial</vt:lpstr>
      <vt:lpstr>Calibri</vt:lpstr>
      <vt:lpstr>Calibri Light</vt:lpstr>
      <vt:lpstr>Helvetica Neue</vt:lpstr>
      <vt:lpstr>inherit</vt:lpstr>
      <vt:lpstr>Montserrat</vt:lpstr>
      <vt:lpstr>Montserrat Light</vt:lpstr>
      <vt:lpstr>open_sansregular</vt:lpstr>
      <vt:lpstr>tahoma</vt:lpstr>
      <vt:lpstr>var(--font-family-book)</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ELIFAS LEVI SILVA</dc:creator>
  <cp:lastModifiedBy>SAMUEL TAVARES DA SILVA</cp:lastModifiedBy>
  <cp:revision>11</cp:revision>
  <dcterms:created xsi:type="dcterms:W3CDTF">2023-09-04T18:23:54Z</dcterms:created>
  <dcterms:modified xsi:type="dcterms:W3CDTF">2023-11-01T02:25:24Z</dcterms:modified>
</cp:coreProperties>
</file>